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18"/>
  </p:notesMasterIdLst>
  <p:sldIdLst>
    <p:sldId id="350" r:id="rId4"/>
    <p:sldId id="334" r:id="rId5"/>
    <p:sldId id="335" r:id="rId6"/>
    <p:sldId id="356" r:id="rId7"/>
    <p:sldId id="336" r:id="rId8"/>
    <p:sldId id="337" r:id="rId9"/>
    <p:sldId id="367" r:id="rId10"/>
    <p:sldId id="330" r:id="rId11"/>
    <p:sldId id="258" r:id="rId12"/>
    <p:sldId id="268" r:id="rId13"/>
    <p:sldId id="342" r:id="rId14"/>
    <p:sldId id="282" r:id="rId15"/>
    <p:sldId id="363" r:id="rId16"/>
    <p:sldId id="361" r:id="rId17"/>
  </p:sldIdLst>
  <p:sldSz cx="10969625" cy="6170613"/>
  <p:notesSz cx="6858000" cy="9144000"/>
  <p:custDataLst>
    <p:tags r:id="rId19"/>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dwig Thomas (BHCS/PAC)" initials="TL" lastIdx="0" clrIdx="0">
    <p:extLst>
      <p:ext uri="{19B8F6BF-5375-455C-9EA6-DF929625EA0E}">
        <p15:presenceInfo xmlns:p15="http://schemas.microsoft.com/office/powerpoint/2012/main" userId="Ludwig Thomas (BHCS/PA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78C5"/>
    <a:srgbClr val="262B31"/>
    <a:srgbClr val="3333FF"/>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5194" autoAdjust="0"/>
  </p:normalViewPr>
  <p:slideViewPr>
    <p:cSldViewPr snapToGrid="0">
      <p:cViewPr varScale="1">
        <p:scale>
          <a:sx n="90" d="100"/>
          <a:sy n="90" d="100"/>
        </p:scale>
        <p:origin x="60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08.11.2022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‹Nr.›</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58252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95150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96556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45774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44931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pPr marL="0" lvl="1" fontAlgn="auto">
              <a:spcBef>
                <a:spcPts val="0"/>
              </a:spcBef>
              <a:spcAft>
                <a:spcPts val="0"/>
              </a:spcAft>
            </a:pP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404571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en-US" sz="1200" b="1" u="sng" kern="1200" dirty="0">
                <a:solidFill>
                  <a:schemeClr val="tx1"/>
                </a:solidFill>
                <a:effectLst/>
                <a:latin typeface="+mn-lt"/>
                <a:ea typeface="+mn-ea"/>
                <a:cs typeface="+mn-cs"/>
              </a:rPr>
              <a:t>Input</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far, the lifesaving function of automatic </a:t>
            </a:r>
            <a:r>
              <a:rPr lang="en-US" sz="1200" b="1" kern="1200" dirty="0">
                <a:solidFill>
                  <a:schemeClr val="tx1"/>
                </a:solidFill>
                <a:effectLst/>
                <a:latin typeface="+mn-lt"/>
                <a:ea typeface="+mn-ea"/>
                <a:cs typeface="+mn-cs"/>
              </a:rPr>
              <a:t>emergency calls</a:t>
            </a:r>
            <a:r>
              <a:rPr lang="en-US" sz="1200" kern="1200" dirty="0">
                <a:solidFill>
                  <a:schemeClr val="tx1"/>
                </a:solidFill>
                <a:effectLst/>
                <a:latin typeface="+mn-lt"/>
                <a:ea typeface="+mn-ea"/>
                <a:cs typeface="+mn-cs"/>
              </a:rPr>
              <a:t> in case of an accident was </a:t>
            </a:r>
            <a:r>
              <a:rPr lang="en-US" sz="1200" b="1" kern="1200" dirty="0">
                <a:solidFill>
                  <a:schemeClr val="tx1"/>
                </a:solidFill>
                <a:effectLst/>
                <a:latin typeface="+mn-lt"/>
                <a:ea typeface="+mn-ea"/>
                <a:cs typeface="+mn-cs"/>
              </a:rPr>
              <a:t>reserved to cars. Since 2018</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eCall</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must-have features in new cars </a:t>
            </a:r>
            <a:r>
              <a:rPr lang="en-US" sz="1200" kern="1200" dirty="0">
                <a:solidFill>
                  <a:schemeClr val="tx1"/>
                </a:solidFill>
                <a:effectLst/>
                <a:latin typeface="+mn-lt"/>
                <a:ea typeface="+mn-ea"/>
                <a:cs typeface="+mn-cs"/>
              </a:rPr>
              <a:t>in the region of the European union. Why? Getting immediate information about a collision and pinpointing its exact location can cut the time it takes for emergency services to arrive on the scene by up to half. The question we asked ourselves is? Why should this solution be</a:t>
            </a:r>
            <a:r>
              <a:rPr lang="en-US" sz="1200" kern="1200" baseline="0" dirty="0">
                <a:solidFill>
                  <a:schemeClr val="tx1"/>
                </a:solidFill>
                <a:effectLst/>
                <a:latin typeface="+mn-lt"/>
                <a:ea typeface="+mn-ea"/>
                <a:cs typeface="+mn-cs"/>
              </a:rPr>
              <a:t> limited </a:t>
            </a:r>
            <a:r>
              <a:rPr lang="en-US" sz="1200" kern="1200" dirty="0">
                <a:solidFill>
                  <a:schemeClr val="tx1"/>
                </a:solidFill>
                <a:effectLst/>
                <a:latin typeface="+mn-lt"/>
                <a:ea typeface="+mn-ea"/>
                <a:cs typeface="+mn-cs"/>
              </a:rPr>
              <a:t>to cars only? You´ve heard and seen before: there are more vulnerable road users, and there are even more contexts where emergency calls can make sense and can help to save </a:t>
            </a:r>
            <a:r>
              <a:rPr lang="en-US" sz="1200" kern="1200" dirty="0" err="1">
                <a:solidFill>
                  <a:schemeClr val="tx1"/>
                </a:solidFill>
                <a:effectLst/>
                <a:latin typeface="+mn-lt"/>
                <a:ea typeface="+mn-ea"/>
                <a:cs typeface="+mn-cs"/>
              </a:rPr>
              <a:t>lifes</a:t>
            </a:r>
            <a:r>
              <a:rPr lang="en-US" sz="12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Help Connect from Bosch.IO makes the Bosch claim </a:t>
            </a:r>
            <a:r>
              <a:rPr lang="en-US" sz="1200" b="1" kern="1200" dirty="0">
                <a:solidFill>
                  <a:schemeClr val="tx1"/>
                </a:solidFill>
                <a:effectLst/>
                <a:latin typeface="+mn-lt"/>
                <a:ea typeface="+mn-ea"/>
                <a:cs typeface="+mn-cs"/>
              </a:rPr>
              <a:t>Invented for Life</a:t>
            </a:r>
            <a:r>
              <a:rPr lang="en-US" sz="1200" kern="1200" dirty="0">
                <a:solidFill>
                  <a:schemeClr val="tx1"/>
                </a:solidFill>
                <a:effectLst/>
                <a:latin typeface="+mn-lt"/>
                <a:ea typeface="+mn-ea"/>
                <a:cs typeface="+mn-cs"/>
              </a:rPr>
              <a:t> approachable for the </a:t>
            </a:r>
            <a:r>
              <a:rPr lang="en-US" sz="1200" b="1" kern="1200" dirty="0">
                <a:solidFill>
                  <a:schemeClr val="tx1"/>
                </a:solidFill>
                <a:effectLst/>
                <a:latin typeface="+mn-lt"/>
                <a:ea typeface="+mn-ea"/>
                <a:cs typeface="+mn-cs"/>
              </a:rPr>
              <a:t>Internet of Things</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reinvent the traditional emergency call</a:t>
            </a:r>
            <a:r>
              <a:rPr lang="en-US" sz="1200" kern="1200" dirty="0">
                <a:solidFill>
                  <a:schemeClr val="tx1"/>
                </a:solidFill>
                <a:effectLst/>
                <a:latin typeface="+mn-lt"/>
                <a:ea typeface="+mn-ea"/>
                <a:cs typeface="+mn-cs"/>
              </a:rPr>
              <a:t> with our software &amp; service solution, which can </a:t>
            </a:r>
            <a:r>
              <a:rPr lang="en-US" sz="1200" b="1" kern="1200" dirty="0">
                <a:solidFill>
                  <a:schemeClr val="tx1"/>
                </a:solidFill>
                <a:effectLst/>
                <a:latin typeface="+mn-lt"/>
                <a:ea typeface="+mn-ea"/>
                <a:cs typeface="+mn-cs"/>
              </a:rPr>
              <a:t>automatically detect crashes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organize help</a:t>
            </a:r>
            <a:r>
              <a:rPr lang="en-US" sz="1200" kern="1200" dirty="0">
                <a:solidFill>
                  <a:schemeClr val="tx1"/>
                </a:solidFill>
                <a:effectLst/>
                <a:latin typeface="+mn-lt"/>
                <a:ea typeface="+mn-ea"/>
                <a:cs typeface="+mn-cs"/>
              </a:rPr>
              <a:t> in emergencies. Any </a:t>
            </a:r>
            <a:r>
              <a:rPr lang="en-US" sz="1200" b="1" kern="1200" dirty="0">
                <a:solidFill>
                  <a:schemeClr val="tx1"/>
                </a:solidFill>
                <a:effectLst/>
                <a:latin typeface="+mn-lt"/>
                <a:ea typeface="+mn-ea"/>
                <a:cs typeface="+mn-cs"/>
              </a:rPr>
              <a:t>connected product</a:t>
            </a:r>
            <a:r>
              <a:rPr lang="en-US" sz="1200" kern="1200" dirty="0">
                <a:solidFill>
                  <a:schemeClr val="tx1"/>
                </a:solidFill>
                <a:effectLst/>
                <a:latin typeface="+mn-lt"/>
                <a:ea typeface="+mn-ea"/>
                <a:cs typeface="+mn-cs"/>
              </a:rPr>
              <a:t> – a smartphone, car, bike, motorcycle or smart home – can be used to </a:t>
            </a:r>
            <a:r>
              <a:rPr lang="en-US" sz="1200" b="1" kern="1200" dirty="0">
                <a:solidFill>
                  <a:schemeClr val="tx1"/>
                </a:solidFill>
                <a:effectLst/>
                <a:latin typeface="+mn-lt"/>
                <a:ea typeface="+mn-ea"/>
                <a:cs typeface="+mn-cs"/>
              </a:rPr>
              <a:t>transmit lifesaving information. </a:t>
            </a:r>
            <a:r>
              <a:rPr lang="en-US" sz="1200" kern="1200" dirty="0">
                <a:solidFill>
                  <a:schemeClr val="tx1"/>
                </a:solidFill>
                <a:effectLst/>
                <a:latin typeface="+mn-lt"/>
                <a:ea typeface="+mn-ea"/>
                <a:cs typeface="+mn-cs"/>
              </a:rPr>
              <a:t>In many domains such a solution does either not exist at all or is only provided from single product manufacturers for their own portfolio. Thus, the </a:t>
            </a:r>
            <a:r>
              <a:rPr lang="en-US" sz="1200" b="1" kern="1200" dirty="0">
                <a:solidFill>
                  <a:schemeClr val="tx1"/>
                </a:solidFill>
                <a:effectLst/>
                <a:latin typeface="+mn-lt"/>
                <a:ea typeface="+mn-ea"/>
                <a:cs typeface="+mn-cs"/>
              </a:rPr>
              <a:t>novelty of Help Connect is to introduce an easy to integrate and flexible emergency call solution</a:t>
            </a:r>
            <a:r>
              <a:rPr lang="en-US" sz="1200" kern="1200" dirty="0">
                <a:solidFill>
                  <a:schemeClr val="tx1"/>
                </a:solidFill>
                <a:effectLst/>
                <a:latin typeface="+mn-lt"/>
                <a:ea typeface="+mn-ea"/>
                <a:cs typeface="+mn-cs"/>
              </a:rPr>
              <a:t>, that can be integrated with existing products by </a:t>
            </a:r>
            <a:r>
              <a:rPr lang="en-US" sz="1200" b="1" kern="1200" dirty="0">
                <a:solidFill>
                  <a:schemeClr val="tx1"/>
                </a:solidFill>
                <a:effectLst/>
                <a:latin typeface="+mn-lt"/>
                <a:ea typeface="+mn-ea"/>
                <a:cs typeface="+mn-cs"/>
              </a:rPr>
              <a:t>various B2B partners from multiple domains</a:t>
            </a:r>
            <a:r>
              <a:rPr lang="en-US" sz="1200" kern="1200" dirty="0">
                <a:solidFill>
                  <a:schemeClr val="tx1"/>
                </a:solidFill>
                <a:effectLst/>
                <a:latin typeface="+mn-lt"/>
                <a:ea typeface="+mn-ea"/>
                <a:cs typeface="+mn-cs"/>
              </a:rPr>
              <a:t>. This leads to </a:t>
            </a:r>
            <a:r>
              <a:rPr lang="en-US" sz="1200" b="1" kern="1200" dirty="0">
                <a:solidFill>
                  <a:schemeClr val="tx1"/>
                </a:solidFill>
                <a:effectLst/>
                <a:latin typeface="+mn-lt"/>
                <a:ea typeface="+mn-ea"/>
                <a:cs typeface="+mn-cs"/>
              </a:rPr>
              <a:t>faster first aid</a:t>
            </a:r>
            <a:r>
              <a:rPr lang="en-US" sz="1200" kern="1200" dirty="0">
                <a:solidFill>
                  <a:schemeClr val="tx1"/>
                </a:solidFill>
                <a:effectLst/>
                <a:latin typeface="+mn-lt"/>
                <a:ea typeface="+mn-ea"/>
                <a:cs typeface="+mn-cs"/>
              </a:rPr>
              <a:t> for the first time ever for some connected devices.</a:t>
            </a:r>
            <a:r>
              <a:rPr lang="en-US" sz="1200" kern="1200" baseline="0" dirty="0">
                <a:solidFill>
                  <a:schemeClr val="tx1"/>
                </a:solidFill>
                <a:effectLst/>
                <a:latin typeface="+mn-lt"/>
                <a:ea typeface="+mn-ea"/>
                <a:cs typeface="+mn-cs"/>
              </a:rPr>
              <a:t> Thereby we built up a </a:t>
            </a:r>
            <a:r>
              <a:rPr lang="en-US" sz="1200" b="1" kern="1200" dirty="0">
                <a:solidFill>
                  <a:schemeClr val="tx1"/>
                </a:solidFill>
                <a:effectLst/>
                <a:latin typeface="+mn-lt"/>
                <a:ea typeface="+mn-ea"/>
                <a:cs typeface="+mn-cs"/>
              </a:rPr>
              <a:t>cross-domain personal safety ecosystem</a:t>
            </a:r>
            <a:r>
              <a:rPr lang="en-US" sz="1200" kern="1200" dirty="0">
                <a:solidFill>
                  <a:schemeClr val="tx1"/>
                </a:solidFill>
                <a:effectLst/>
                <a:latin typeface="+mn-lt"/>
                <a:ea typeface="+mn-ea"/>
                <a:cs typeface="+mn-cs"/>
              </a:rPr>
              <a:t> for end users, being available for different use cases</a:t>
            </a:r>
            <a:r>
              <a:rPr lang="en-US" sz="1200" kern="1200" baseline="0" dirty="0">
                <a:solidFill>
                  <a:schemeClr val="tx1"/>
                </a:solidFill>
                <a:effectLst/>
                <a:latin typeface="+mn-lt"/>
                <a:ea typeface="+mn-ea"/>
                <a:cs typeface="+mn-cs"/>
              </a:rPr>
              <a:t> with different </a:t>
            </a:r>
            <a:r>
              <a:rPr lang="en-US" sz="1200" kern="1200" dirty="0">
                <a:solidFill>
                  <a:schemeClr val="tx1"/>
                </a:solidFill>
                <a:effectLst/>
                <a:latin typeface="+mn-lt"/>
                <a:ea typeface="+mn-ea"/>
                <a:cs typeface="+mn-cs"/>
              </a:rPr>
              <a:t>partners and brands – on the road, and in the future also at home.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idea is that customers sign up once: </a:t>
            </a:r>
            <a:r>
              <a:rPr lang="en-US" sz="1200" kern="1200" dirty="0">
                <a:solidFill>
                  <a:schemeClr val="tx1"/>
                </a:solidFill>
                <a:effectLst/>
                <a:latin typeface="+mn-lt"/>
                <a:ea typeface="+mn-ea"/>
                <a:cs typeface="+mn-cs"/>
              </a:rPr>
              <a:t>With one Bosch ID, they pay once a year or</a:t>
            </a:r>
            <a:r>
              <a:rPr lang="en-US" sz="1200" kern="1200" baseline="0" dirty="0">
                <a:solidFill>
                  <a:schemeClr val="tx1"/>
                </a:solidFill>
                <a:effectLst/>
                <a:latin typeface="+mn-lt"/>
                <a:ea typeface="+mn-ea"/>
                <a:cs typeface="+mn-cs"/>
              </a:rPr>
              <a:t> a month and can then use the service during different adventures of life!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r>
              <a:rPr kumimoji="0" lang="de-DE" sz="1200" b="0" i="0" u="none" strike="noStrike" kern="0" cap="none" spc="0" normalizeH="0" baseline="0" noProof="0" dirty="0">
                <a:ln>
                  <a:noFill/>
                </a:ln>
                <a:solidFill>
                  <a:srgbClr val="000000"/>
                </a:solidFill>
                <a:effectLst/>
                <a:uLnTx/>
                <a:uFillTx/>
              </a:rPr>
              <a:t>Tonspur:</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rPr>
              <a:t>Klassisch: 112 </a:t>
            </a:r>
            <a:r>
              <a:rPr lang="de-DE" sz="1200" kern="0" dirty="0">
                <a:solidFill>
                  <a:srgbClr val="000000"/>
                </a:solidFill>
                <a:sym typeface="Wingdings" panose="05000000000000000000" pitchFamily="2" charset="2"/>
              </a:rPr>
              <a:t> </a:t>
            </a:r>
            <a:r>
              <a:rPr lang="de-DE" sz="1200" kern="0" dirty="0" err="1">
                <a:solidFill>
                  <a:srgbClr val="000000"/>
                </a:solidFill>
                <a:sym typeface="Wingdings" panose="05000000000000000000" pitchFamily="2" charset="2"/>
              </a:rPr>
              <a:t>eCall</a:t>
            </a:r>
            <a:r>
              <a:rPr lang="de-DE" sz="1200" kern="0" dirty="0">
                <a:solidFill>
                  <a:srgbClr val="000000"/>
                </a:solidFill>
                <a:sym typeface="Wingdings" panose="05000000000000000000" pitchFamily="2" charset="2"/>
              </a:rPr>
              <a:t> v. Mercedes  Help Connect für das IoT</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Erweiterung des Modells auf das Internet </a:t>
            </a:r>
            <a:r>
              <a:rPr lang="de-DE" sz="1200" kern="0" dirty="0" err="1">
                <a:solidFill>
                  <a:srgbClr val="000000"/>
                </a:solidFill>
                <a:sym typeface="Wingdings" panose="05000000000000000000" pitchFamily="2" charset="2"/>
              </a:rPr>
              <a:t>of</a:t>
            </a:r>
            <a:r>
              <a:rPr lang="de-DE" sz="1200" kern="0" dirty="0">
                <a:solidFill>
                  <a:srgbClr val="000000"/>
                </a:solidFill>
                <a:sym typeface="Wingdings" panose="05000000000000000000" pitchFamily="2" charset="2"/>
              </a:rPr>
              <a:t> Things</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1: smarter mobiler Notruf auf Smartphone</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2: integrierte, aber damit auch breite, Umsetzung in den Domänen mit Partnern, am Bsp. RB BUs</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3: Nutzung des RB-Endnutzerzugangs für die Rolle des Ökosystem-</a:t>
            </a:r>
            <a:r>
              <a:rPr lang="de-DE" sz="1200" kern="0" dirty="0" err="1">
                <a:solidFill>
                  <a:srgbClr val="000000"/>
                </a:solidFill>
                <a:sym typeface="Wingdings" panose="05000000000000000000" pitchFamily="2" charset="2"/>
              </a:rPr>
              <a:t>Orchestrators</a:t>
            </a:r>
            <a:endParaRPr lang="de-DE" sz="1200" kern="0" dirty="0">
              <a:solidFill>
                <a:srgbClr val="000000"/>
              </a:solidFill>
              <a:sym typeface="Wingdings" panose="05000000000000000000" pitchFamily="2" charset="2"/>
            </a:endParaRP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Vorteil für Endnutzer: Single </a:t>
            </a:r>
            <a:r>
              <a:rPr lang="de-DE" sz="1200" kern="0" dirty="0" err="1">
                <a:solidFill>
                  <a:srgbClr val="000000"/>
                </a:solidFill>
                <a:sym typeface="Wingdings" panose="05000000000000000000" pitchFamily="2" charset="2"/>
              </a:rPr>
              <a:t>Sign</a:t>
            </a:r>
            <a:r>
              <a:rPr lang="de-DE" sz="1200" kern="0" dirty="0">
                <a:solidFill>
                  <a:srgbClr val="000000"/>
                </a:solidFill>
                <a:sym typeface="Wingdings" panose="05000000000000000000" pitchFamily="2" charset="2"/>
              </a:rPr>
              <a:t>-on, Single </a:t>
            </a:r>
            <a:r>
              <a:rPr lang="de-DE" sz="1200" kern="0" dirty="0" err="1">
                <a:solidFill>
                  <a:srgbClr val="000000"/>
                </a:solidFill>
                <a:sym typeface="Wingdings" panose="05000000000000000000" pitchFamily="2" charset="2"/>
              </a:rPr>
              <a:t>pay</a:t>
            </a:r>
            <a:r>
              <a:rPr lang="de-DE" sz="1200" kern="0" dirty="0">
                <a:solidFill>
                  <a:srgbClr val="000000"/>
                </a:solidFill>
                <a:sym typeface="Wingdings" panose="05000000000000000000" pitchFamily="2" charset="2"/>
              </a:rPr>
              <a:t>, aber Service ist in versch. Produkten nutzbar</a:t>
            </a:r>
          </a:p>
          <a:p>
            <a:pPr marR="0" defTabSz="914400" eaLnBrk="1" fontAlgn="auto" latinLnBrk="0" hangingPunct="1">
              <a:spcBef>
                <a:spcPts val="500"/>
              </a:spcBef>
              <a:spcAft>
                <a:spcPts val="0"/>
              </a:spcAft>
              <a:buClrTx/>
              <a:buSzTx/>
              <a:tabLst/>
            </a:pPr>
            <a:endParaRPr lang="de-DE" sz="1200" kern="0" dirty="0">
              <a:solidFill>
                <a:srgbClr val="000000"/>
              </a:solidFill>
              <a:sym typeface="Wingdings" panose="05000000000000000000" pitchFamily="2" charset="2"/>
            </a:endParaRPr>
          </a:p>
        </p:txBody>
      </p:sp>
      <p:sp>
        <p:nvSpPr>
          <p:cNvPr id="4" name="Foliennummernplatzhalt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24681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2D48B2-9EB0-4B37-9B35-FC11E2EA535A}" type="slidenum">
              <a:rPr lang="de-DE" smtClean="0"/>
              <a:t>13</a:t>
            </a:fld>
            <a:endParaRPr lang="de-DE"/>
          </a:p>
        </p:txBody>
      </p:sp>
    </p:spTree>
    <p:extLst>
      <p:ext uri="{BB962C8B-B14F-4D97-AF65-F5344CB8AC3E}">
        <p14:creationId xmlns:p14="http://schemas.microsoft.com/office/powerpoint/2010/main" val="200284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bg1"/>
                </a:solidFill>
              </a:rPr>
              <a:t>Help Connect – Macht Deine Produkte zu Lebensrettern</a:t>
            </a:r>
            <a:endParaRPr lang="en-US" sz="1200" dirty="0">
              <a:solidFill>
                <a:schemeClr val="bg1"/>
              </a:solidFill>
            </a:endParaRPr>
          </a:p>
          <a:p>
            <a:endParaRPr lang="de-DE" sz="1200" dirty="0">
              <a:solidFill>
                <a:schemeClr val="bg1"/>
              </a:solidFill>
            </a:endParaRPr>
          </a:p>
          <a:p>
            <a:r>
              <a:rPr lang="de-DE" sz="1200" dirty="0">
                <a:solidFill>
                  <a:schemeClr val="bg1"/>
                </a:solidFill>
              </a:rPr>
              <a:t>Eine Situation, wie sie jeden treffen kann: Man ist alleine unterwegs - auf dem Fahrrad, dem Motorrad oder im Auto - und gerät in einen Unfall. Aber was passiert, wenn man selbst nicht mehr in der Lage ist, Hilfe zu rufen? </a:t>
            </a:r>
          </a:p>
          <a:p>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Im Notfall können Sensoren in deinen Produkten Unfälle und Notlagen automatisch erkennen und Hilfe alarmieren. Help Connect kann dir so rund um die Uhr in unterschiedlichen Lebenslagen schnelle Hilfe organisieren - auch wenn du es selbst nicht mehr kannst. Mit Help Connect steht dir dafür rund um die Uhr ein professioneller Notrufservice von Bosch zur Seite, der direkt die lokalen Rettungskräfte informieren kann. </a:t>
            </a:r>
            <a:r>
              <a:rPr lang="de-DE" sz="1200" dirty="0">
                <a:solidFill>
                  <a:schemeClr val="bg1"/>
                </a:solidFill>
              </a:rPr>
              <a:t>Blitzschnell übertragen sie im Notfall lebensrettende Informationen zum Geschehen, so dass Rettungskräfte an den Unfallstandort geschickt werden. So wird sichergestellt, dass schnell und gezielt Hilfe organisiert werden kann. </a:t>
            </a:r>
          </a:p>
          <a:p>
            <a:endParaRPr lang="de-DE" dirty="0"/>
          </a:p>
        </p:txBody>
      </p:sp>
      <p:sp>
        <p:nvSpPr>
          <p:cNvPr id="4" name="Foliennummernplatzhalter 3"/>
          <p:cNvSpPr>
            <a:spLocks noGrp="1"/>
          </p:cNvSpPr>
          <p:nvPr>
            <p:ph type="sldNum" sz="quarter" idx="10"/>
          </p:nvPr>
        </p:nvSpPr>
        <p:spPr/>
        <p:txBody>
          <a:bodyPr/>
          <a:lstStyle/>
          <a:p>
            <a:fld id="{492D48B2-9EB0-4B37-9B35-FC11E2EA535A}" type="slidenum">
              <a:rPr lang="de-DE" smtClean="0"/>
              <a:t>14</a:t>
            </a:fld>
            <a:endParaRPr lang="de-DE"/>
          </a:p>
        </p:txBody>
      </p:sp>
    </p:spTree>
    <p:extLst>
      <p:ext uri="{BB962C8B-B14F-4D97-AF65-F5344CB8AC3E}">
        <p14:creationId xmlns:p14="http://schemas.microsoft.com/office/powerpoint/2010/main" val="2418660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de-DE"/>
              <a:t>Add Closing Phrase</a:t>
            </a:r>
            <a:endParaRPr lang="de-DE" dirty="0"/>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de-DE"/>
              <a:t>Add Chapter Title</a:t>
            </a:r>
            <a:endParaRPr lang="de-DE" dirty="0"/>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de-DE"/>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de-DE"/>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de-DE"/>
              <a:t>Add Text</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de-DE" sz="2800" b="0" i="0" u="none" strike="noStrike" kern="1200" cap="none" spc="0" normalizeH="0" baseline="0" noProof="0">
                <a:ln>
                  <a:noFill/>
                </a:ln>
                <a:solidFill>
                  <a:srgbClr val="000000"/>
                </a:solidFill>
                <a:effectLst/>
                <a:uLnTx/>
                <a:uFillTx/>
              </a:rPr>
              <a:t>Agenda</a:t>
            </a:r>
            <a:endParaRPr kumimoji="0" lang="de-DE" sz="2800" b="0" i="0" u="none" strike="noStrike" kern="1200" cap="none" spc="0" normalizeH="0" baseline="0" noProof="0" dirty="0">
              <a:ln>
                <a:noFill/>
              </a:ln>
              <a:solidFill>
                <a:srgbClr val="000000"/>
              </a:solidFill>
              <a:effectLst/>
              <a:uLnTx/>
              <a:uFillTx/>
            </a:endParaRP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‹Nr.›</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de-DE" smtClean="0"/>
              <a:pPr/>
              <a:t>‹Nr.›</a:t>
            </a:fld>
            <a:endParaRPr lang="de-DE"/>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0" dirty="0">
                <a:ln>
                  <a:noFill/>
                </a:ln>
                <a:solidFill>
                  <a:srgbClr val="000000"/>
                </a:solidFill>
                <a:effectLst/>
                <a:uLnTx/>
                <a:uFillTx/>
                <a:latin typeface="Bosch Office Sans" pitchFamily="2" charset="0"/>
              </a:rPr>
              <a:t>Bosch.IO GmbH | IOC/PAC | 2020-12-11</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a:solidFill>
                  <a:srgbClr val="B2B3B5"/>
                </a:solidFill>
                <a:latin typeface="Bosch Office Sans" pitchFamily="2" charset="0"/>
              </a:rPr>
              <a:t>© Bosch.IO GmbH 2020. All rights reserved, also regarding any disposal, exploitation, reproduction, editing, distribution as well as in the event of applications for industrial property rights.</a:t>
            </a:r>
            <a:endParaRPr lang="de-DE" sz="600" b="0" i="0" u="none" kern="0" baseline="0" dirty="0">
              <a:solidFill>
                <a:srgbClr val="B2B3B5"/>
              </a:solidFill>
              <a:latin typeface="Bosch Office Sans" pitchFamily="2" charset="0"/>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tags" Target="../tags/tag68.xml"/><Relationship Id="rId7" Type="http://schemas.openxmlformats.org/officeDocument/2006/relationships/image" Target="../media/image62.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46.jpe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slideLayout" Target="../slideLayouts/slideLayout8.xml"/><Relationship Id="rId16" Type="http://schemas.openxmlformats.org/officeDocument/2006/relationships/image" Target="../media/image76.png"/><Relationship Id="rId1" Type="http://schemas.openxmlformats.org/officeDocument/2006/relationships/tags" Target="../tags/tag6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83.png"/><Relationship Id="rId3" Type="http://schemas.openxmlformats.org/officeDocument/2006/relationships/tags" Target="../tags/tag71.xml"/><Relationship Id="rId7" Type="http://schemas.microsoft.com/office/2007/relationships/hdphoto" Target="../media/hdphoto1.wdp"/><Relationship Id="rId12" Type="http://schemas.openxmlformats.org/officeDocument/2006/relationships/image" Target="../media/image82.png"/><Relationship Id="rId2" Type="http://schemas.openxmlformats.org/officeDocument/2006/relationships/tags" Target="../tags/tag70.xml"/><Relationship Id="rId1" Type="http://schemas.openxmlformats.org/officeDocument/2006/relationships/vmlDrawing" Target="../drawings/vmlDrawing1.vml"/><Relationship Id="rId6" Type="http://schemas.openxmlformats.org/officeDocument/2006/relationships/image" Target="../media/image79.png"/><Relationship Id="rId11" Type="http://schemas.openxmlformats.org/officeDocument/2006/relationships/image" Target="../media/image81.png"/><Relationship Id="rId5" Type="http://schemas.openxmlformats.org/officeDocument/2006/relationships/slideLayout" Target="../slideLayouts/slideLayout9.xml"/><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tags" Target="../tags/tag72.xml"/><Relationship Id="rId9" Type="http://schemas.openxmlformats.org/officeDocument/2006/relationships/image" Target="../media/image78.emf"/><Relationship Id="rId1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jpe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2.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2.svg"/><Relationship Id="rId5" Type="http://schemas.openxmlformats.org/officeDocument/2006/relationships/image" Target="../media/image16.svg"/><Relationship Id="rId10"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30.sv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svg"/><Relationship Id="rId18" Type="http://schemas.openxmlformats.org/officeDocument/2006/relationships/image" Target="../media/image37.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0.svg"/><Relationship Id="rId5" Type="http://schemas.openxmlformats.org/officeDocument/2006/relationships/image" Target="../media/image16.svg"/><Relationship Id="rId15" Type="http://schemas.openxmlformats.org/officeDocument/2006/relationships/image" Target="../media/image32.sv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35.sv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svg"/><Relationship Id="rId18" Type="http://schemas.openxmlformats.org/officeDocument/2006/relationships/image" Target="../media/image40.svg"/><Relationship Id="rId3" Type="http://schemas.openxmlformats.org/officeDocument/2006/relationships/image" Target="../media/image10.png"/><Relationship Id="rId21" Type="http://schemas.openxmlformats.org/officeDocument/2006/relationships/image" Target="../media/image31.png"/><Relationship Id="rId7" Type="http://schemas.openxmlformats.org/officeDocument/2006/relationships/image" Target="../media/image14.svg"/><Relationship Id="rId12" Type="http://schemas.openxmlformats.org/officeDocument/2006/relationships/image" Target="../media/image11.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0.svg"/><Relationship Id="rId5" Type="http://schemas.openxmlformats.org/officeDocument/2006/relationships/image" Target="../media/image16.svg"/><Relationship Id="rId15" Type="http://schemas.openxmlformats.org/officeDocument/2006/relationships/image" Target="../media/image37.svg"/><Relationship Id="rId23"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41.png"/><Relationship Id="rId4" Type="http://schemas.openxmlformats.org/officeDocument/2006/relationships/image" Target="../media/image15.png"/><Relationship Id="rId9" Type="http://schemas.openxmlformats.org/officeDocument/2006/relationships/image" Target="../media/image35.svg"/><Relationship Id="rId14" Type="http://schemas.openxmlformats.org/officeDocument/2006/relationships/image" Target="../media/image36.png"/><Relationship Id="rId22"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notesSlide" Target="../notesSlides/notesSlide7.xml"/><Relationship Id="rId18" Type="http://schemas.openxmlformats.org/officeDocument/2006/relationships/image" Target="../media/image47.png"/><Relationship Id="rId26" Type="http://schemas.openxmlformats.org/officeDocument/2006/relationships/image" Target="../media/image54.png"/><Relationship Id="rId3" Type="http://schemas.openxmlformats.org/officeDocument/2006/relationships/tags" Target="../tags/tag55.xml"/><Relationship Id="rId21" Type="http://schemas.openxmlformats.org/officeDocument/2006/relationships/image" Target="../media/image50.png"/><Relationship Id="rId7" Type="http://schemas.openxmlformats.org/officeDocument/2006/relationships/tags" Target="../tags/tag59.xml"/><Relationship Id="rId12" Type="http://schemas.openxmlformats.org/officeDocument/2006/relationships/slideLayout" Target="../slideLayouts/slideLayout9.xml"/><Relationship Id="rId17" Type="http://schemas.openxmlformats.org/officeDocument/2006/relationships/image" Target="../media/image46.jpeg"/><Relationship Id="rId25" Type="http://schemas.openxmlformats.org/officeDocument/2006/relationships/image" Target="../media/image53.png"/><Relationship Id="rId2" Type="http://schemas.openxmlformats.org/officeDocument/2006/relationships/tags" Target="../tags/tag5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image" Target="../media/image52.png"/><Relationship Id="rId5" Type="http://schemas.openxmlformats.org/officeDocument/2006/relationships/tags" Target="../tags/tag57.xml"/><Relationship Id="rId15" Type="http://schemas.openxmlformats.org/officeDocument/2006/relationships/image" Target="../media/image44.png"/><Relationship Id="rId23" Type="http://schemas.openxmlformats.org/officeDocument/2006/relationships/image" Target="../media/image51.png"/><Relationship Id="rId10" Type="http://schemas.openxmlformats.org/officeDocument/2006/relationships/tags" Target="../tags/tag62.xml"/><Relationship Id="rId19" Type="http://schemas.openxmlformats.org/officeDocument/2006/relationships/image" Target="../media/image48.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3.jpg"/><Relationship Id="rId22" Type="http://schemas.openxmlformats.org/officeDocument/2006/relationships/image" Target="../media/image38.png"/><Relationship Id="rId27"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17.xml"/><Relationship Id="rId7" Type="http://schemas.openxmlformats.org/officeDocument/2006/relationships/image" Target="../media/image5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nSpc>
                <a:spcPct val="107000"/>
              </a:lnSpc>
              <a:spcBef>
                <a:spcPts val="500"/>
              </a:spcBef>
            </a:pPr>
            <a:r>
              <a:rPr lang="en-US" sz="5758"/>
              <a:t>What is Help Connect?</a:t>
            </a:r>
          </a:p>
        </p:txBody>
      </p:sp>
      <p:pic>
        <p:nvPicPr>
          <p:cNvPr id="9" name="Grafik 8">
            <a:extLst>
              <a:ext uri="{FF2B5EF4-FFF2-40B4-BE49-F238E27FC236}">
                <a16:creationId xmlns:a16="http://schemas.microsoft.com/office/drawing/2014/main" id="{9EAFF89B-10B8-4D67-A0AF-AAB28510E85C}"/>
              </a:ext>
            </a:extLst>
          </p:cNvPr>
          <p:cNvPicPr>
            <a:picLocks noChangeAspect="1"/>
          </p:cNvPicPr>
          <p:nvPr/>
        </p:nvPicPr>
        <p:blipFill>
          <a:blip r:embed="rId3">
            <a:alphaModFix amt="10000"/>
          </a:blip>
          <a:srcRect/>
          <a:stretch/>
        </p:blipFill>
        <p:spPr>
          <a:xfrm>
            <a:off x="280321" y="2518488"/>
            <a:ext cx="10260517" cy="2544026"/>
          </a:xfrm>
          <a:prstGeom prst="rect">
            <a:avLst/>
          </a:prstGeom>
          <a:ln>
            <a:noFill/>
          </a:ln>
        </p:spPr>
      </p:pic>
    </p:spTree>
    <p:extLst>
      <p:ext uri="{BB962C8B-B14F-4D97-AF65-F5344CB8AC3E}">
        <p14:creationId xmlns:p14="http://schemas.microsoft.com/office/powerpoint/2010/main" val="43980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solidFill>
                  <a:srgbClr val="7E0808"/>
                </a:solidFill>
                <a:latin typeface="Bosch Office Sans" panose="00000500000000000000" pitchFamily="50" charset="0"/>
              </a:rPr>
              <a:t>Our goal is fast, comprehensive, targeted and better first aid</a:t>
            </a:r>
          </a:p>
        </p:txBody>
      </p:sp>
      <p:sp>
        <p:nvSpPr>
          <p:cNvPr id="3" name="Textplatzhalter 2"/>
          <p:cNvSpPr>
            <a:spLocks noGrp="1"/>
          </p:cNvSpPr>
          <p:nvPr>
            <p:ph type="body" sz="quarter" idx="15"/>
          </p:nvPr>
        </p:nvSpPr>
        <p:spPr/>
        <p:txBody>
          <a:bodyPr/>
          <a:lstStyle/>
          <a:p>
            <a:r>
              <a:rPr lang="en-US" dirty="0"/>
              <a:t>Further differentiation via technological USPs</a:t>
            </a:r>
          </a:p>
        </p:txBody>
      </p:sp>
      <p:sp>
        <p:nvSpPr>
          <p:cNvPr id="4" name="Foliennummernplatzhalt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pic>
        <p:nvPicPr>
          <p:cNvPr id="8" name="Inhaltsplatzhalter 7"/>
          <p:cNvPicPr>
            <a:picLocks noGrp="1" noChangeAspect="1"/>
          </p:cNvPicPr>
          <p:nvPr>
            <p:ph sz="quarter" idx="1"/>
          </p:nvPr>
        </p:nvPicPr>
        <p:blipFill>
          <a:blip r:embed="rId5">
            <a:extLst>
              <a:ext uri="{28A0092B-C50C-407E-A947-70E740481C1C}">
                <a14:useLocalDpi xmlns:a14="http://schemas.microsoft.com/office/drawing/2010/main" val="0"/>
              </a:ext>
            </a:extLst>
          </a:blip>
          <a:stretch>
            <a:fillRect/>
          </a:stretch>
        </p:blipFill>
        <p:spPr>
          <a:xfrm>
            <a:off x="257175" y="1302327"/>
            <a:ext cx="2520000" cy="1417500"/>
          </a:xfrm>
          <a:prstGeom prst="rect">
            <a:avLst/>
          </a:prstGeom>
          <a:ln w="6350">
            <a:solidFill>
              <a:srgbClr val="7E0808"/>
            </a:solidFill>
          </a:ln>
        </p:spPr>
      </p:pic>
      <p:cxnSp>
        <p:nvCxnSpPr>
          <p:cNvPr id="16" name="Gerader Verbinder 15"/>
          <p:cNvCxnSpPr/>
          <p:nvPr/>
        </p:nvCxnSpPr>
        <p:spPr>
          <a:xfrm>
            <a:off x="284043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a:xfrm>
            <a:off x="548694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813345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sp>
        <p:nvSpPr>
          <p:cNvPr id="19" name="Inhaltsplatzhalter 4"/>
          <p:cNvSpPr txBox="1">
            <a:spLocks/>
          </p:cNvSpPr>
          <p:nvPr/>
        </p:nvSpPr>
        <p:spPr>
          <a:xfrm>
            <a:off x="257176"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Automatic &amp; smart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emergency detection</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Crash and fall detection for cars, e-bikes, motorbikes and pedestrians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Calculation of severity levels and recommended actions</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sp>
        <p:nvSpPr>
          <p:cNvPr id="32" name="Inhaltsplatzhalter 4"/>
          <p:cNvSpPr txBox="1">
            <a:spLocks/>
          </p:cNvSpPr>
          <p:nvPr/>
        </p:nvSpPr>
        <p:spPr>
          <a:xfrm>
            <a:off x="2900095"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Ecosystem of products</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from different domains</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One IoT platform to connect multiple devices with the same emergency service</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Storage and centralized access to sensitive data</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sp>
        <p:nvSpPr>
          <p:cNvPr id="36" name="Inhaltsplatzhalter 4"/>
          <p:cNvSpPr txBox="1">
            <a:spLocks/>
          </p:cNvSpPr>
          <p:nvPr/>
        </p:nvSpPr>
        <p:spPr>
          <a:xfrm>
            <a:off x="5551793"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Integration of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personal communities</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Informing emergency contacts via service agents or directly via user interface</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Receiving local support by nearby first responders </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pic>
        <p:nvPicPr>
          <p:cNvPr id="39" name="Picture 14"/>
          <p:cNvPicPr>
            <a:picLocks noChangeAspect="1"/>
          </p:cNvPicPr>
          <p:nvPr>
            <p:custDataLst>
              <p:tags r:id="rId1"/>
            </p:custDataLst>
          </p:nvPr>
        </p:nvPicPr>
        <p:blipFill rotWithShape="1">
          <a:blip r:embed="rId6" cstate="screen">
            <a:extLst>
              <a:ext uri="{28A0092B-C50C-407E-A947-70E740481C1C}">
                <a14:useLocalDpi xmlns:a14="http://schemas.microsoft.com/office/drawing/2010/main"/>
              </a:ext>
            </a:extLst>
          </a:blip>
          <a:srcRect r="-132"/>
          <a:stretch/>
        </p:blipFill>
        <p:spPr>
          <a:xfrm>
            <a:off x="2903685" y="1302327"/>
            <a:ext cx="2520000" cy="1417233"/>
          </a:xfrm>
          <a:prstGeom prst="rect">
            <a:avLst/>
          </a:prstGeom>
          <a:ln w="6350">
            <a:solidFill>
              <a:srgbClr val="7E0808"/>
            </a:solidFill>
          </a:ln>
        </p:spPr>
      </p:pic>
      <p:sp>
        <p:nvSpPr>
          <p:cNvPr id="44" name="Inhaltsplatzhalter 4"/>
          <p:cNvSpPr txBox="1">
            <a:spLocks/>
          </p:cNvSpPr>
          <p:nvPr/>
        </p:nvSpPr>
        <p:spPr>
          <a:xfrm>
            <a:off x="8186032"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AI / voice bot based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service delivery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Assessing events with 24/7 service operators and organizing local support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Ontology &amp; smart voice bot for user interaction </a:t>
            </a:r>
          </a:p>
        </p:txBody>
      </p:sp>
      <p:sp>
        <p:nvSpPr>
          <p:cNvPr id="24" name="Rechteck 118"/>
          <p:cNvSpPr/>
          <p:nvPr>
            <p:custDataLst>
              <p:tags r:id="rId2"/>
            </p:custDataLst>
          </p:nvPr>
        </p:nvSpPr>
        <p:spPr>
          <a:xfrm>
            <a:off x="850668" y="4883325"/>
            <a:ext cx="9870937" cy="575982"/>
          </a:xfrm>
          <a:prstGeom prst="rect">
            <a:avLst/>
          </a:prstGeom>
          <a:solidFill>
            <a:schemeClr val="bg1">
              <a:lumMod val="85000"/>
            </a:schemeClr>
          </a:solidFill>
        </p:spPr>
        <p:txBody>
          <a:bodyPr wrap="square" lIns="143995" tIns="71998" rIns="71998" bIns="71998" rtlCol="0" anchor="ctr">
            <a:noAutofit/>
          </a:bodyPr>
          <a:lstStyle/>
          <a:p>
            <a:pPr marL="0" marR="0" lvl="0" indent="0" algn="l" defTabSz="914333" rtl="0" eaLnBrk="1" fontAlgn="auto" latinLnBrk="0" hangingPunct="1">
              <a:lnSpc>
                <a:spcPct val="100000"/>
              </a:lnSpc>
              <a:spcBef>
                <a:spcPts val="0"/>
              </a:spcBef>
              <a:spcAft>
                <a:spcPts val="0"/>
              </a:spcAft>
              <a:buClr>
                <a:srgbClr val="003264"/>
              </a:buClr>
              <a:buSzTx/>
              <a:buFontTx/>
              <a:buNone/>
              <a:tabLst/>
              <a:defRPr/>
            </a:pPr>
            <a:r>
              <a:rPr kumimoji="0" lang="en-US" sz="1400" b="0" u="none" strike="noStrike" kern="1200" cap="none" spc="0" normalizeH="0" baseline="0" noProof="0" dirty="0">
                <a:ln>
                  <a:noFill/>
                </a:ln>
                <a:solidFill>
                  <a:srgbClr val="000000"/>
                </a:solidFill>
                <a:effectLst/>
                <a:uLnTx/>
                <a:uFillTx/>
                <a:latin typeface="Bosch Office Sans" pitchFamily="34" charset="0"/>
                <a:ea typeface="+mn-ea"/>
                <a:cs typeface="+mn-cs"/>
              </a:rPr>
              <a:t>We are looking</a:t>
            </a:r>
            <a:r>
              <a:rPr kumimoji="0" lang="en-US" sz="1400" b="0" u="none" strike="noStrike" kern="1200" cap="none" spc="0" normalizeH="0" noProof="0" dirty="0">
                <a:ln>
                  <a:noFill/>
                </a:ln>
                <a:solidFill>
                  <a:srgbClr val="000000"/>
                </a:solidFill>
                <a:effectLst/>
                <a:uLnTx/>
                <a:uFillTx/>
                <a:latin typeface="Bosch Office Sans" pitchFamily="34" charset="0"/>
                <a:ea typeface="+mn-ea"/>
                <a:cs typeface="+mn-cs"/>
              </a:rPr>
              <a:t> for strong partners to support our mission towards faster first aid. Thus we are highly interested in your perspectives and ideas to further differentiate and scale Help Connect.  </a:t>
            </a:r>
            <a:endParaRPr kumimoji="0" lang="en-US" sz="14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grpSp>
        <p:nvGrpSpPr>
          <p:cNvPr id="25" name="Gruppieren 7"/>
          <p:cNvGrpSpPr/>
          <p:nvPr/>
        </p:nvGrpSpPr>
        <p:grpSpPr>
          <a:xfrm>
            <a:off x="259248" y="4883325"/>
            <a:ext cx="591419" cy="575982"/>
            <a:chOff x="498554" y="4927759"/>
            <a:chExt cx="551017" cy="542550"/>
          </a:xfrm>
        </p:grpSpPr>
        <p:sp>
          <p:nvSpPr>
            <p:cNvPr id="26" name="Rechteck 117"/>
            <p:cNvSpPr/>
            <p:nvPr>
              <p:custDataLst>
                <p:tags r:id="rId3"/>
              </p:custDataLst>
            </p:nvPr>
          </p:nvSpPr>
          <p:spPr>
            <a:xfrm>
              <a:off x="498554" y="4927759"/>
              <a:ext cx="551017" cy="542550"/>
            </a:xfrm>
            <a:prstGeom prst="rect">
              <a:avLst/>
            </a:prstGeom>
            <a:solidFill>
              <a:srgbClr val="0070C0"/>
            </a:solidFill>
          </p:spPr>
          <p:txBody>
            <a:bodyPr wrap="square" lIns="0" tIns="0" rIns="0" bIns="0" rtlCol="0" anchor="ctr">
              <a:noAutofit/>
            </a:bodyP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Bosch Office Sans"/>
                <a:ea typeface="+mn-ea"/>
                <a:cs typeface="Bosch Office Sans"/>
              </a:endParaRPr>
            </a:p>
          </p:txBody>
        </p:sp>
        <p:grpSp>
          <p:nvGrpSpPr>
            <p:cNvPr id="27" name="Gruppieren 26"/>
            <p:cNvGrpSpPr>
              <a:grpSpLocks noChangeAspect="1"/>
            </p:cNvGrpSpPr>
            <p:nvPr/>
          </p:nvGrpSpPr>
          <p:grpSpPr>
            <a:xfrm>
              <a:off x="631615" y="5038500"/>
              <a:ext cx="314872" cy="341845"/>
              <a:chOff x="6221413" y="1235075"/>
              <a:chExt cx="3743325" cy="4064000"/>
            </a:xfrm>
            <a:solidFill>
              <a:schemeClr val="bg1"/>
            </a:solidFill>
          </p:grpSpPr>
          <p:sp>
            <p:nvSpPr>
              <p:cNvPr id="30" name="Rectangle 160"/>
              <p:cNvSpPr>
                <a:spLocks noChangeAspect="1" noChangeArrowheads="1"/>
              </p:cNvSpPr>
              <p:nvPr/>
            </p:nvSpPr>
            <p:spPr bwMode="auto">
              <a:xfrm>
                <a:off x="6932613" y="2759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4" name="Rectangle 170"/>
              <p:cNvSpPr>
                <a:spLocks noChangeArrowheads="1"/>
              </p:cNvSpPr>
              <p:nvPr/>
            </p:nvSpPr>
            <p:spPr bwMode="auto">
              <a:xfrm>
                <a:off x="6932613" y="2251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5" name="Rectangle 32"/>
              <p:cNvSpPr>
                <a:spLocks noChangeArrowheads="1"/>
              </p:cNvSpPr>
              <p:nvPr/>
            </p:nvSpPr>
            <p:spPr bwMode="auto">
              <a:xfrm>
                <a:off x="6932613" y="3267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8" name="Rectangle 33"/>
              <p:cNvSpPr>
                <a:spLocks noChangeArrowheads="1"/>
              </p:cNvSpPr>
              <p:nvPr/>
            </p:nvSpPr>
            <p:spPr bwMode="auto">
              <a:xfrm>
                <a:off x="6932613" y="3775075"/>
                <a:ext cx="9144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40" name="Freeform 34"/>
              <p:cNvSpPr>
                <a:spLocks noEditPoints="1"/>
              </p:cNvSpPr>
              <p:nvPr/>
            </p:nvSpPr>
            <p:spPr bwMode="auto">
              <a:xfrm>
                <a:off x="6221413" y="1235075"/>
                <a:ext cx="3743325" cy="4064000"/>
              </a:xfrm>
              <a:custGeom>
                <a:avLst/>
                <a:gdLst>
                  <a:gd name="T0" fmla="*/ 2356 w 2358"/>
                  <a:gd name="T1" fmla="*/ 1706 h 2560"/>
                  <a:gd name="T2" fmla="*/ 2324 w 2358"/>
                  <a:gd name="T3" fmla="*/ 1570 h 2560"/>
                  <a:gd name="T4" fmla="*/ 2260 w 2358"/>
                  <a:gd name="T5" fmla="*/ 1450 h 2560"/>
                  <a:gd name="T6" fmla="*/ 2168 w 2358"/>
                  <a:gd name="T7" fmla="*/ 1352 h 2560"/>
                  <a:gd name="T8" fmla="*/ 2054 w 2358"/>
                  <a:gd name="T9" fmla="*/ 1278 h 2560"/>
                  <a:gd name="T10" fmla="*/ 1920 w 2358"/>
                  <a:gd name="T11" fmla="*/ 1238 h 2560"/>
                  <a:gd name="T12" fmla="*/ 0 w 2358"/>
                  <a:gd name="T13" fmla="*/ 2560 h 2560"/>
                  <a:gd name="T14" fmla="*/ 1866 w 2358"/>
                  <a:gd name="T15" fmla="*/ 2278 h 2560"/>
                  <a:gd name="T16" fmla="*/ 1916 w 2358"/>
                  <a:gd name="T17" fmla="*/ 2272 h 2560"/>
                  <a:gd name="T18" fmla="*/ 2012 w 2358"/>
                  <a:gd name="T19" fmla="*/ 2248 h 2560"/>
                  <a:gd name="T20" fmla="*/ 2142 w 2358"/>
                  <a:gd name="T21" fmla="*/ 2178 h 2560"/>
                  <a:gd name="T22" fmla="*/ 2246 w 2358"/>
                  <a:gd name="T23" fmla="*/ 2078 h 2560"/>
                  <a:gd name="T24" fmla="*/ 2320 w 2358"/>
                  <a:gd name="T25" fmla="*/ 1952 h 2560"/>
                  <a:gd name="T26" fmla="*/ 2348 w 2358"/>
                  <a:gd name="T27" fmla="*/ 1856 h 2560"/>
                  <a:gd name="T28" fmla="*/ 2358 w 2358"/>
                  <a:gd name="T29" fmla="*/ 1780 h 2560"/>
                  <a:gd name="T30" fmla="*/ 128 w 2358"/>
                  <a:gd name="T31" fmla="*/ 2432 h 2560"/>
                  <a:gd name="T32" fmla="*/ 1792 w 2358"/>
                  <a:gd name="T33" fmla="*/ 1232 h 2560"/>
                  <a:gd name="T34" fmla="*/ 1742 w 2358"/>
                  <a:gd name="T35" fmla="*/ 1238 h 2560"/>
                  <a:gd name="T36" fmla="*/ 1602 w 2358"/>
                  <a:gd name="T37" fmla="*/ 1284 h 2560"/>
                  <a:gd name="T38" fmla="*/ 1484 w 2358"/>
                  <a:gd name="T39" fmla="*/ 1364 h 2560"/>
                  <a:gd name="T40" fmla="*/ 1390 w 2358"/>
                  <a:gd name="T41" fmla="*/ 1474 h 2560"/>
                  <a:gd name="T42" fmla="*/ 1330 w 2358"/>
                  <a:gd name="T43" fmla="*/ 1606 h 2560"/>
                  <a:gd name="T44" fmla="*/ 1310 w 2358"/>
                  <a:gd name="T45" fmla="*/ 1704 h 2560"/>
                  <a:gd name="T46" fmla="*/ 1308 w 2358"/>
                  <a:gd name="T47" fmla="*/ 1754 h 2560"/>
                  <a:gd name="T48" fmla="*/ 1314 w 2358"/>
                  <a:gd name="T49" fmla="*/ 1830 h 2560"/>
                  <a:gd name="T50" fmla="*/ 1346 w 2358"/>
                  <a:gd name="T51" fmla="*/ 1950 h 2560"/>
                  <a:gd name="T52" fmla="*/ 1416 w 2358"/>
                  <a:gd name="T53" fmla="*/ 2074 h 2560"/>
                  <a:gd name="T54" fmla="*/ 1518 w 2358"/>
                  <a:gd name="T55" fmla="*/ 2174 h 2560"/>
                  <a:gd name="T56" fmla="*/ 1644 w 2358"/>
                  <a:gd name="T57" fmla="*/ 2244 h 2560"/>
                  <a:gd name="T58" fmla="*/ 1764 w 2358"/>
                  <a:gd name="T59" fmla="*/ 2274 h 2560"/>
                  <a:gd name="T60" fmla="*/ 128 w 2358"/>
                  <a:gd name="T61" fmla="*/ 2432 h 2560"/>
                  <a:gd name="T62" fmla="*/ 1792 w 2358"/>
                  <a:gd name="T63" fmla="*/ 2150 h 2560"/>
                  <a:gd name="T64" fmla="*/ 1678 w 2358"/>
                  <a:gd name="T65" fmla="*/ 2120 h 2560"/>
                  <a:gd name="T66" fmla="*/ 1580 w 2358"/>
                  <a:gd name="T67" fmla="*/ 2062 h 2560"/>
                  <a:gd name="T68" fmla="*/ 1504 w 2358"/>
                  <a:gd name="T69" fmla="*/ 1976 h 2560"/>
                  <a:gd name="T70" fmla="*/ 1454 w 2358"/>
                  <a:gd name="T71" fmla="*/ 1872 h 2560"/>
                  <a:gd name="T72" fmla="*/ 1436 w 2358"/>
                  <a:gd name="T73" fmla="*/ 1754 h 2560"/>
                  <a:gd name="T74" fmla="*/ 1444 w 2358"/>
                  <a:gd name="T75" fmla="*/ 1674 h 2560"/>
                  <a:gd name="T76" fmla="*/ 1484 w 2358"/>
                  <a:gd name="T77" fmla="*/ 1566 h 2560"/>
                  <a:gd name="T78" fmla="*/ 1552 w 2358"/>
                  <a:gd name="T79" fmla="*/ 1474 h 2560"/>
                  <a:gd name="T80" fmla="*/ 1644 w 2358"/>
                  <a:gd name="T81" fmla="*/ 1406 h 2560"/>
                  <a:gd name="T82" fmla="*/ 1754 w 2358"/>
                  <a:gd name="T83" fmla="*/ 1366 h 2560"/>
                  <a:gd name="T84" fmla="*/ 1834 w 2358"/>
                  <a:gd name="T85" fmla="*/ 1358 h 2560"/>
                  <a:gd name="T86" fmla="*/ 1950 w 2358"/>
                  <a:gd name="T87" fmla="*/ 1376 h 2560"/>
                  <a:gd name="T88" fmla="*/ 2054 w 2358"/>
                  <a:gd name="T89" fmla="*/ 1426 h 2560"/>
                  <a:gd name="T90" fmla="*/ 2140 w 2358"/>
                  <a:gd name="T91" fmla="*/ 1502 h 2560"/>
                  <a:gd name="T92" fmla="*/ 2198 w 2358"/>
                  <a:gd name="T93" fmla="*/ 1600 h 2560"/>
                  <a:gd name="T94" fmla="*/ 2228 w 2358"/>
                  <a:gd name="T95" fmla="*/ 1714 h 2560"/>
                  <a:gd name="T96" fmla="*/ 2228 w 2358"/>
                  <a:gd name="T97" fmla="*/ 1796 h 2560"/>
                  <a:gd name="T98" fmla="*/ 2198 w 2358"/>
                  <a:gd name="T99" fmla="*/ 1910 h 2560"/>
                  <a:gd name="T100" fmla="*/ 2140 w 2358"/>
                  <a:gd name="T101" fmla="*/ 2008 h 2560"/>
                  <a:gd name="T102" fmla="*/ 2054 w 2358"/>
                  <a:gd name="T103" fmla="*/ 2084 h 2560"/>
                  <a:gd name="T104" fmla="*/ 1950 w 2358"/>
                  <a:gd name="T105" fmla="*/ 2134 h 2560"/>
                  <a:gd name="T106" fmla="*/ 1834 w 2358"/>
                  <a:gd name="T107" fmla="*/ 215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8" h="2560">
                    <a:moveTo>
                      <a:pt x="2358" y="1754"/>
                    </a:moveTo>
                    <a:lnTo>
                      <a:pt x="2358" y="1754"/>
                    </a:lnTo>
                    <a:lnTo>
                      <a:pt x="2356" y="1706"/>
                    </a:lnTo>
                    <a:lnTo>
                      <a:pt x="2350" y="1660"/>
                    </a:lnTo>
                    <a:lnTo>
                      <a:pt x="2338" y="1614"/>
                    </a:lnTo>
                    <a:lnTo>
                      <a:pt x="2324" y="1570"/>
                    </a:lnTo>
                    <a:lnTo>
                      <a:pt x="2306" y="1528"/>
                    </a:lnTo>
                    <a:lnTo>
                      <a:pt x="2286" y="1488"/>
                    </a:lnTo>
                    <a:lnTo>
                      <a:pt x="2260" y="1450"/>
                    </a:lnTo>
                    <a:lnTo>
                      <a:pt x="2232" y="1414"/>
                    </a:lnTo>
                    <a:lnTo>
                      <a:pt x="2202" y="1382"/>
                    </a:lnTo>
                    <a:lnTo>
                      <a:pt x="2168" y="1352"/>
                    </a:lnTo>
                    <a:lnTo>
                      <a:pt x="2132" y="1324"/>
                    </a:lnTo>
                    <a:lnTo>
                      <a:pt x="2094" y="1300"/>
                    </a:lnTo>
                    <a:lnTo>
                      <a:pt x="2054" y="1278"/>
                    </a:lnTo>
                    <a:lnTo>
                      <a:pt x="2010" y="1262"/>
                    </a:lnTo>
                    <a:lnTo>
                      <a:pt x="1966" y="1248"/>
                    </a:lnTo>
                    <a:lnTo>
                      <a:pt x="1920" y="1238"/>
                    </a:lnTo>
                    <a:lnTo>
                      <a:pt x="1920" y="0"/>
                    </a:lnTo>
                    <a:lnTo>
                      <a:pt x="0" y="0"/>
                    </a:lnTo>
                    <a:lnTo>
                      <a:pt x="0" y="2560"/>
                    </a:lnTo>
                    <a:lnTo>
                      <a:pt x="1906" y="2560"/>
                    </a:lnTo>
                    <a:lnTo>
                      <a:pt x="1916" y="2280"/>
                    </a:lnTo>
                    <a:lnTo>
                      <a:pt x="1866" y="2278"/>
                    </a:lnTo>
                    <a:lnTo>
                      <a:pt x="1866" y="2278"/>
                    </a:lnTo>
                    <a:lnTo>
                      <a:pt x="1892" y="2276"/>
                    </a:lnTo>
                    <a:lnTo>
                      <a:pt x="1916" y="2272"/>
                    </a:lnTo>
                    <a:lnTo>
                      <a:pt x="1942" y="2268"/>
                    </a:lnTo>
                    <a:lnTo>
                      <a:pt x="1966" y="2262"/>
                    </a:lnTo>
                    <a:lnTo>
                      <a:pt x="2012" y="2248"/>
                    </a:lnTo>
                    <a:lnTo>
                      <a:pt x="2058" y="2228"/>
                    </a:lnTo>
                    <a:lnTo>
                      <a:pt x="2102" y="2206"/>
                    </a:lnTo>
                    <a:lnTo>
                      <a:pt x="2142" y="2178"/>
                    </a:lnTo>
                    <a:lnTo>
                      <a:pt x="2180" y="2148"/>
                    </a:lnTo>
                    <a:lnTo>
                      <a:pt x="2214" y="2114"/>
                    </a:lnTo>
                    <a:lnTo>
                      <a:pt x="2246" y="2078"/>
                    </a:lnTo>
                    <a:lnTo>
                      <a:pt x="2274" y="2038"/>
                    </a:lnTo>
                    <a:lnTo>
                      <a:pt x="2300" y="1996"/>
                    </a:lnTo>
                    <a:lnTo>
                      <a:pt x="2320" y="1952"/>
                    </a:lnTo>
                    <a:lnTo>
                      <a:pt x="2336" y="1906"/>
                    </a:lnTo>
                    <a:lnTo>
                      <a:pt x="2342" y="1882"/>
                    </a:lnTo>
                    <a:lnTo>
                      <a:pt x="2348" y="1856"/>
                    </a:lnTo>
                    <a:lnTo>
                      <a:pt x="2352" y="1832"/>
                    </a:lnTo>
                    <a:lnTo>
                      <a:pt x="2356" y="1806"/>
                    </a:lnTo>
                    <a:lnTo>
                      <a:pt x="2358" y="1780"/>
                    </a:lnTo>
                    <a:lnTo>
                      <a:pt x="2358" y="1754"/>
                    </a:lnTo>
                    <a:lnTo>
                      <a:pt x="2358" y="1754"/>
                    </a:lnTo>
                    <a:close/>
                    <a:moveTo>
                      <a:pt x="128" y="2432"/>
                    </a:moveTo>
                    <a:lnTo>
                      <a:pt x="128" y="128"/>
                    </a:lnTo>
                    <a:lnTo>
                      <a:pt x="1792" y="128"/>
                    </a:lnTo>
                    <a:lnTo>
                      <a:pt x="1792" y="1232"/>
                    </a:lnTo>
                    <a:lnTo>
                      <a:pt x="1792" y="1232"/>
                    </a:lnTo>
                    <a:lnTo>
                      <a:pt x="1768" y="1234"/>
                    </a:lnTo>
                    <a:lnTo>
                      <a:pt x="1742" y="1238"/>
                    </a:lnTo>
                    <a:lnTo>
                      <a:pt x="1694" y="1250"/>
                    </a:lnTo>
                    <a:lnTo>
                      <a:pt x="1648" y="1264"/>
                    </a:lnTo>
                    <a:lnTo>
                      <a:pt x="1602" y="1284"/>
                    </a:lnTo>
                    <a:lnTo>
                      <a:pt x="1560" y="1306"/>
                    </a:lnTo>
                    <a:lnTo>
                      <a:pt x="1520" y="1334"/>
                    </a:lnTo>
                    <a:lnTo>
                      <a:pt x="1484" y="1364"/>
                    </a:lnTo>
                    <a:lnTo>
                      <a:pt x="1448" y="1398"/>
                    </a:lnTo>
                    <a:lnTo>
                      <a:pt x="1418" y="1434"/>
                    </a:lnTo>
                    <a:lnTo>
                      <a:pt x="1390" y="1474"/>
                    </a:lnTo>
                    <a:lnTo>
                      <a:pt x="1366" y="1516"/>
                    </a:lnTo>
                    <a:lnTo>
                      <a:pt x="1346" y="1560"/>
                    </a:lnTo>
                    <a:lnTo>
                      <a:pt x="1330" y="1606"/>
                    </a:lnTo>
                    <a:lnTo>
                      <a:pt x="1318" y="1654"/>
                    </a:lnTo>
                    <a:lnTo>
                      <a:pt x="1314" y="1678"/>
                    </a:lnTo>
                    <a:lnTo>
                      <a:pt x="1310" y="1704"/>
                    </a:lnTo>
                    <a:lnTo>
                      <a:pt x="1308" y="1730"/>
                    </a:lnTo>
                    <a:lnTo>
                      <a:pt x="1308" y="1754"/>
                    </a:lnTo>
                    <a:lnTo>
                      <a:pt x="1308" y="1754"/>
                    </a:lnTo>
                    <a:lnTo>
                      <a:pt x="1308" y="1780"/>
                    </a:lnTo>
                    <a:lnTo>
                      <a:pt x="1310" y="1806"/>
                    </a:lnTo>
                    <a:lnTo>
                      <a:pt x="1314" y="1830"/>
                    </a:lnTo>
                    <a:lnTo>
                      <a:pt x="1318" y="1856"/>
                    </a:lnTo>
                    <a:lnTo>
                      <a:pt x="1330" y="1904"/>
                    </a:lnTo>
                    <a:lnTo>
                      <a:pt x="1346" y="1950"/>
                    </a:lnTo>
                    <a:lnTo>
                      <a:pt x="1366" y="1994"/>
                    </a:lnTo>
                    <a:lnTo>
                      <a:pt x="1390" y="2034"/>
                    </a:lnTo>
                    <a:lnTo>
                      <a:pt x="1416" y="2074"/>
                    </a:lnTo>
                    <a:lnTo>
                      <a:pt x="1448" y="2110"/>
                    </a:lnTo>
                    <a:lnTo>
                      <a:pt x="1482" y="2144"/>
                    </a:lnTo>
                    <a:lnTo>
                      <a:pt x="1518" y="2174"/>
                    </a:lnTo>
                    <a:lnTo>
                      <a:pt x="1558" y="2202"/>
                    </a:lnTo>
                    <a:lnTo>
                      <a:pt x="1600" y="2224"/>
                    </a:lnTo>
                    <a:lnTo>
                      <a:pt x="1644" y="2244"/>
                    </a:lnTo>
                    <a:lnTo>
                      <a:pt x="1690" y="2260"/>
                    </a:lnTo>
                    <a:lnTo>
                      <a:pt x="1738" y="2270"/>
                    </a:lnTo>
                    <a:lnTo>
                      <a:pt x="1764" y="2274"/>
                    </a:lnTo>
                    <a:lnTo>
                      <a:pt x="1788" y="2278"/>
                    </a:lnTo>
                    <a:lnTo>
                      <a:pt x="1782" y="2432"/>
                    </a:lnTo>
                    <a:lnTo>
                      <a:pt x="128" y="2432"/>
                    </a:lnTo>
                    <a:close/>
                    <a:moveTo>
                      <a:pt x="1834" y="2152"/>
                    </a:moveTo>
                    <a:lnTo>
                      <a:pt x="1834" y="2152"/>
                    </a:lnTo>
                    <a:lnTo>
                      <a:pt x="1792" y="2150"/>
                    </a:lnTo>
                    <a:lnTo>
                      <a:pt x="1754" y="2144"/>
                    </a:lnTo>
                    <a:lnTo>
                      <a:pt x="1716" y="2134"/>
                    </a:lnTo>
                    <a:lnTo>
                      <a:pt x="1678" y="2120"/>
                    </a:lnTo>
                    <a:lnTo>
                      <a:pt x="1644" y="2104"/>
                    </a:lnTo>
                    <a:lnTo>
                      <a:pt x="1612" y="2084"/>
                    </a:lnTo>
                    <a:lnTo>
                      <a:pt x="1580" y="2062"/>
                    </a:lnTo>
                    <a:lnTo>
                      <a:pt x="1552" y="2036"/>
                    </a:lnTo>
                    <a:lnTo>
                      <a:pt x="1526" y="2008"/>
                    </a:lnTo>
                    <a:lnTo>
                      <a:pt x="1504" y="1976"/>
                    </a:lnTo>
                    <a:lnTo>
                      <a:pt x="1484" y="1944"/>
                    </a:lnTo>
                    <a:lnTo>
                      <a:pt x="1468" y="1910"/>
                    </a:lnTo>
                    <a:lnTo>
                      <a:pt x="1454" y="1872"/>
                    </a:lnTo>
                    <a:lnTo>
                      <a:pt x="1444" y="1834"/>
                    </a:lnTo>
                    <a:lnTo>
                      <a:pt x="1438" y="1796"/>
                    </a:lnTo>
                    <a:lnTo>
                      <a:pt x="1436" y="1754"/>
                    </a:lnTo>
                    <a:lnTo>
                      <a:pt x="1436" y="1754"/>
                    </a:lnTo>
                    <a:lnTo>
                      <a:pt x="1438" y="1714"/>
                    </a:lnTo>
                    <a:lnTo>
                      <a:pt x="1444" y="1674"/>
                    </a:lnTo>
                    <a:lnTo>
                      <a:pt x="1454" y="1636"/>
                    </a:lnTo>
                    <a:lnTo>
                      <a:pt x="1468" y="1600"/>
                    </a:lnTo>
                    <a:lnTo>
                      <a:pt x="1484" y="1566"/>
                    </a:lnTo>
                    <a:lnTo>
                      <a:pt x="1504" y="1534"/>
                    </a:lnTo>
                    <a:lnTo>
                      <a:pt x="1526" y="1502"/>
                    </a:lnTo>
                    <a:lnTo>
                      <a:pt x="1552" y="1474"/>
                    </a:lnTo>
                    <a:lnTo>
                      <a:pt x="1580" y="1448"/>
                    </a:lnTo>
                    <a:lnTo>
                      <a:pt x="1612" y="1426"/>
                    </a:lnTo>
                    <a:lnTo>
                      <a:pt x="1644" y="1406"/>
                    </a:lnTo>
                    <a:lnTo>
                      <a:pt x="1678" y="1390"/>
                    </a:lnTo>
                    <a:lnTo>
                      <a:pt x="1716" y="1376"/>
                    </a:lnTo>
                    <a:lnTo>
                      <a:pt x="1754" y="1366"/>
                    </a:lnTo>
                    <a:lnTo>
                      <a:pt x="1792" y="1360"/>
                    </a:lnTo>
                    <a:lnTo>
                      <a:pt x="1834" y="1358"/>
                    </a:lnTo>
                    <a:lnTo>
                      <a:pt x="1834" y="1358"/>
                    </a:lnTo>
                    <a:lnTo>
                      <a:pt x="1874" y="1360"/>
                    </a:lnTo>
                    <a:lnTo>
                      <a:pt x="1912" y="1366"/>
                    </a:lnTo>
                    <a:lnTo>
                      <a:pt x="1950" y="1376"/>
                    </a:lnTo>
                    <a:lnTo>
                      <a:pt x="1988" y="1390"/>
                    </a:lnTo>
                    <a:lnTo>
                      <a:pt x="2022" y="1406"/>
                    </a:lnTo>
                    <a:lnTo>
                      <a:pt x="2054" y="1426"/>
                    </a:lnTo>
                    <a:lnTo>
                      <a:pt x="2086" y="1448"/>
                    </a:lnTo>
                    <a:lnTo>
                      <a:pt x="2114" y="1474"/>
                    </a:lnTo>
                    <a:lnTo>
                      <a:pt x="2140" y="1502"/>
                    </a:lnTo>
                    <a:lnTo>
                      <a:pt x="2162" y="1534"/>
                    </a:lnTo>
                    <a:lnTo>
                      <a:pt x="2182" y="1566"/>
                    </a:lnTo>
                    <a:lnTo>
                      <a:pt x="2198" y="1600"/>
                    </a:lnTo>
                    <a:lnTo>
                      <a:pt x="2212" y="1636"/>
                    </a:lnTo>
                    <a:lnTo>
                      <a:pt x="2222" y="1674"/>
                    </a:lnTo>
                    <a:lnTo>
                      <a:pt x="2228" y="1714"/>
                    </a:lnTo>
                    <a:lnTo>
                      <a:pt x="2230" y="1754"/>
                    </a:lnTo>
                    <a:lnTo>
                      <a:pt x="2230" y="1754"/>
                    </a:lnTo>
                    <a:lnTo>
                      <a:pt x="2228" y="1796"/>
                    </a:lnTo>
                    <a:lnTo>
                      <a:pt x="2222" y="1834"/>
                    </a:lnTo>
                    <a:lnTo>
                      <a:pt x="2212" y="1872"/>
                    </a:lnTo>
                    <a:lnTo>
                      <a:pt x="2198" y="1910"/>
                    </a:lnTo>
                    <a:lnTo>
                      <a:pt x="2182" y="1944"/>
                    </a:lnTo>
                    <a:lnTo>
                      <a:pt x="2162" y="1976"/>
                    </a:lnTo>
                    <a:lnTo>
                      <a:pt x="2140" y="2008"/>
                    </a:lnTo>
                    <a:lnTo>
                      <a:pt x="2114" y="2036"/>
                    </a:lnTo>
                    <a:lnTo>
                      <a:pt x="2086" y="2062"/>
                    </a:lnTo>
                    <a:lnTo>
                      <a:pt x="2054" y="2084"/>
                    </a:lnTo>
                    <a:lnTo>
                      <a:pt x="2022" y="2104"/>
                    </a:lnTo>
                    <a:lnTo>
                      <a:pt x="1988" y="2120"/>
                    </a:lnTo>
                    <a:lnTo>
                      <a:pt x="1950" y="2134"/>
                    </a:lnTo>
                    <a:lnTo>
                      <a:pt x="1912" y="2144"/>
                    </a:lnTo>
                    <a:lnTo>
                      <a:pt x="1874" y="2150"/>
                    </a:lnTo>
                    <a:lnTo>
                      <a:pt x="1834" y="2152"/>
                    </a:lnTo>
                    <a:lnTo>
                      <a:pt x="1834" y="2152"/>
                    </a:lnTo>
                    <a:close/>
                  </a:path>
                </a:pathLst>
              </a:cu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41" name="Freeform 35"/>
              <p:cNvSpPr>
                <a:spLocks/>
              </p:cNvSpPr>
              <p:nvPr/>
            </p:nvSpPr>
            <p:spPr bwMode="auto">
              <a:xfrm>
                <a:off x="8856663" y="3752850"/>
                <a:ext cx="669925" cy="625475"/>
              </a:xfrm>
              <a:custGeom>
                <a:avLst/>
                <a:gdLst>
                  <a:gd name="T0" fmla="*/ 152 w 422"/>
                  <a:gd name="T1" fmla="*/ 214 h 394"/>
                  <a:gd name="T2" fmla="*/ 80 w 422"/>
                  <a:gd name="T3" fmla="*/ 156 h 394"/>
                  <a:gd name="T4" fmla="*/ 0 w 422"/>
                  <a:gd name="T5" fmla="*/ 258 h 394"/>
                  <a:gd name="T6" fmla="*/ 174 w 422"/>
                  <a:gd name="T7" fmla="*/ 394 h 394"/>
                  <a:gd name="T8" fmla="*/ 422 w 422"/>
                  <a:gd name="T9" fmla="*/ 78 h 394"/>
                  <a:gd name="T10" fmla="*/ 320 w 422"/>
                  <a:gd name="T11" fmla="*/ 0 h 394"/>
                  <a:gd name="T12" fmla="*/ 152 w 422"/>
                  <a:gd name="T13" fmla="*/ 214 h 394"/>
                </a:gdLst>
                <a:ahLst/>
                <a:cxnLst>
                  <a:cxn ang="0">
                    <a:pos x="T0" y="T1"/>
                  </a:cxn>
                  <a:cxn ang="0">
                    <a:pos x="T2" y="T3"/>
                  </a:cxn>
                  <a:cxn ang="0">
                    <a:pos x="T4" y="T5"/>
                  </a:cxn>
                  <a:cxn ang="0">
                    <a:pos x="T6" y="T7"/>
                  </a:cxn>
                  <a:cxn ang="0">
                    <a:pos x="T8" y="T9"/>
                  </a:cxn>
                  <a:cxn ang="0">
                    <a:pos x="T10" y="T11"/>
                  </a:cxn>
                  <a:cxn ang="0">
                    <a:pos x="T12" y="T13"/>
                  </a:cxn>
                </a:cxnLst>
                <a:rect l="0" t="0" r="r" b="b"/>
                <a:pathLst>
                  <a:path w="422" h="394">
                    <a:moveTo>
                      <a:pt x="152" y="214"/>
                    </a:moveTo>
                    <a:lnTo>
                      <a:pt x="80" y="156"/>
                    </a:lnTo>
                    <a:lnTo>
                      <a:pt x="0" y="258"/>
                    </a:lnTo>
                    <a:lnTo>
                      <a:pt x="174" y="394"/>
                    </a:lnTo>
                    <a:lnTo>
                      <a:pt x="422" y="78"/>
                    </a:lnTo>
                    <a:lnTo>
                      <a:pt x="320" y="0"/>
                    </a:lnTo>
                    <a:lnTo>
                      <a:pt x="152" y="214"/>
                    </a:lnTo>
                    <a:close/>
                  </a:path>
                </a:pathLst>
              </a:cu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grpSp>
      </p:grpSp>
      <p:pic>
        <p:nvPicPr>
          <p:cNvPr id="28" name="Grafik 27"/>
          <p:cNvPicPr>
            <a:picLocks noChangeAspect="1"/>
          </p:cNvPicPr>
          <p:nvPr/>
        </p:nvPicPr>
        <p:blipFill rotWithShape="1">
          <a:blip r:embed="rId7" cstate="hqprint">
            <a:extLst>
              <a:ext uri="{28A0092B-C50C-407E-A947-70E740481C1C}">
                <a14:useLocalDpi xmlns:a14="http://schemas.microsoft.com/office/drawing/2010/main" val="0"/>
              </a:ext>
            </a:extLst>
          </a:blip>
          <a:srcRect t="23565" r="9804"/>
          <a:stretch/>
        </p:blipFill>
        <p:spPr>
          <a:xfrm>
            <a:off x="5551793" y="1302327"/>
            <a:ext cx="2519999" cy="1418402"/>
          </a:xfrm>
          <a:prstGeom prst="rect">
            <a:avLst/>
          </a:prstGeom>
          <a:ln w="6350">
            <a:solidFill>
              <a:srgbClr val="7E0808"/>
            </a:solidFill>
          </a:ln>
        </p:spPr>
      </p:pic>
      <p:pic>
        <p:nvPicPr>
          <p:cNvPr id="29" name="Grafik 28"/>
          <p:cNvPicPr>
            <a:picLocks/>
          </p:cNvPicPr>
          <p:nvPr/>
        </p:nvPicPr>
        <p:blipFill rotWithShape="1">
          <a:blip r:embed="rId8" cstate="hqprint">
            <a:extLst>
              <a:ext uri="{28A0092B-C50C-407E-A947-70E740481C1C}">
                <a14:useLocalDpi xmlns:a14="http://schemas.microsoft.com/office/drawing/2010/main" val="0"/>
              </a:ext>
            </a:extLst>
          </a:blip>
          <a:srcRect l="31753" t="11013" r="8895" b="38673"/>
          <a:stretch/>
        </p:blipFill>
        <p:spPr>
          <a:xfrm flipH="1">
            <a:off x="8186031" y="1302327"/>
            <a:ext cx="2520000" cy="1418400"/>
          </a:xfrm>
          <a:prstGeom prst="rect">
            <a:avLst/>
          </a:prstGeom>
          <a:ln w="6350">
            <a:solidFill>
              <a:srgbClr val="7E0808"/>
            </a:solidFill>
          </a:ln>
        </p:spPr>
      </p:pic>
    </p:spTree>
    <p:extLst>
      <p:ext uri="{BB962C8B-B14F-4D97-AF65-F5344CB8AC3E}">
        <p14:creationId xmlns:p14="http://schemas.microsoft.com/office/powerpoint/2010/main" val="121433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77"/>
          <p:cNvPicPr>
            <a:picLocks noChangeAspect="1"/>
          </p:cNvPicPr>
          <p:nvPr>
            <p:custDataLst>
              <p:tags r:id="rId1"/>
            </p:custDataLst>
          </p:nvPr>
        </p:nvPicPr>
        <p:blipFill rotWithShape="1">
          <a:blip r:embed="rId3" cstate="screen">
            <a:extLst>
              <a:ext uri="{28A0092B-C50C-407E-A947-70E740481C1C}">
                <a14:useLocalDpi xmlns:a14="http://schemas.microsoft.com/office/drawing/2010/main"/>
              </a:ext>
            </a:extLst>
          </a:blip>
          <a:srcRect/>
          <a:stretch/>
        </p:blipFill>
        <p:spPr>
          <a:xfrm flipH="1">
            <a:off x="9223690" y="2070358"/>
            <a:ext cx="1166710" cy="1163886"/>
          </a:xfrm>
          <a:prstGeom prst="ellipse">
            <a:avLst/>
          </a:prstGeom>
        </p:spPr>
      </p:pic>
      <p:sp>
        <p:nvSpPr>
          <p:cNvPr id="2" name="Titel 1"/>
          <p:cNvSpPr>
            <a:spLocks noGrp="1"/>
          </p:cNvSpPr>
          <p:nvPr>
            <p:ph type="title"/>
          </p:nvPr>
        </p:nvSpPr>
        <p:spPr/>
        <p:txBody>
          <a:bodyPr/>
          <a:lstStyle/>
          <a:p>
            <a:r>
              <a:rPr lang="en-GB" dirty="0">
                <a:solidFill>
                  <a:srgbClr val="0070C0"/>
                </a:solidFill>
              </a:rPr>
              <a:t>Easy integration into your product with fast time to market </a:t>
            </a:r>
            <a:endParaRPr lang="de-DE" dirty="0">
              <a:solidFill>
                <a:srgbClr val="0070C0"/>
              </a:solidFill>
            </a:endParaRPr>
          </a:p>
        </p:txBody>
      </p:sp>
      <p:sp>
        <p:nvSpPr>
          <p:cNvPr id="3" name="Textplatzhalter 2"/>
          <p:cNvSpPr>
            <a:spLocks noGrp="1"/>
          </p:cNvSpPr>
          <p:nvPr>
            <p:ph type="body" sz="quarter" idx="15"/>
          </p:nvPr>
        </p:nvSpPr>
        <p:spPr/>
        <p:txBody>
          <a:bodyPr/>
          <a:lstStyle/>
          <a:p>
            <a:r>
              <a:rPr lang="en-GB" dirty="0"/>
              <a:t>Adding building blocks</a:t>
            </a:r>
          </a:p>
        </p:txBody>
      </p:sp>
      <p:sp>
        <p:nvSpPr>
          <p:cNvPr id="4" name="Foliennummernplatzhalter 3"/>
          <p:cNvSpPr>
            <a:spLocks noGrp="1"/>
          </p:cNvSpPr>
          <p:nvPr>
            <p:ph type="sldNum" sz="quarter" idx="12"/>
          </p:nvPr>
        </p:nvSpPr>
        <p:spPr/>
        <p:txBody>
          <a:bodyPr/>
          <a:lstStyle/>
          <a:p>
            <a:fld id="{4898AEC0-503E-4FA4-859C-D0F72D6E3F79}" type="slidenum">
              <a:rPr lang="de-DE" smtClean="0"/>
              <a:pPr/>
              <a:t>11</a:t>
            </a:fld>
            <a:endParaRPr lang="de-DE"/>
          </a:p>
        </p:txBody>
      </p:sp>
      <p:pic>
        <p:nvPicPr>
          <p:cNvPr id="7" name="Content Placeholder 2">
            <a:extLst>
              <a:ext uri="{FF2B5EF4-FFF2-40B4-BE49-F238E27FC236}">
                <a16:creationId xmlns:a16="http://schemas.microsoft.com/office/drawing/2014/main" id="{CD43DD33-21C9-4620-8219-516156874F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26171" y="3007807"/>
            <a:ext cx="1661885" cy="88936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Textfeld 11">
            <a:extLst>
              <a:ext uri="{FF2B5EF4-FFF2-40B4-BE49-F238E27FC236}">
                <a16:creationId xmlns:a16="http://schemas.microsoft.com/office/drawing/2014/main" id="{43D8ACEB-EDEE-4646-845C-0F305142D681}"/>
              </a:ext>
            </a:extLst>
          </p:cNvPr>
          <p:cNvSpPr txBox="1"/>
          <p:nvPr/>
        </p:nvSpPr>
        <p:spPr>
          <a:xfrm>
            <a:off x="226400" y="1594133"/>
            <a:ext cx="1460500" cy="229870"/>
          </a:xfrm>
          <a:prstGeom prst="rect">
            <a:avLst/>
          </a:prstGeom>
          <a:noFill/>
        </p:spPr>
        <p:txBody>
          <a:bodyPr wrap="square" lIns="0" tIns="0" rIns="0" bIns="0" rtlCol="0">
            <a:noAutofit/>
          </a:bodyPr>
          <a:lstStyle>
            <a:defPPr>
              <a:defRPr lang="de-DE"/>
            </a:defPPr>
            <a:lvl1pPr marR="0" algn="ctr" fontAlgn="auto">
              <a:lnSpc>
                <a:spcPct val="107000"/>
              </a:lnSpc>
              <a:spcBef>
                <a:spcPts val="500"/>
              </a:spcBef>
              <a:spcAft>
                <a:spcPts val="0"/>
              </a:spcAft>
              <a:buClrTx/>
              <a:buSzTx/>
              <a:tabLst/>
              <a:defRPr sz="1400" b="1">
                <a:solidFill>
                  <a:srgbClr val="0E78C5"/>
                </a:solidFill>
                <a:ea typeface="+mj-ea"/>
                <a:cs typeface="+mj-cs"/>
              </a:defRPr>
            </a:lvl1pPr>
          </a:lstStyle>
          <a:p>
            <a:r>
              <a:rPr lang="en-GB" dirty="0">
                <a:solidFill>
                  <a:srgbClr val="0070C0"/>
                </a:solidFill>
              </a:rPr>
              <a:t>Smart Things</a:t>
            </a:r>
          </a:p>
        </p:txBody>
      </p:sp>
      <p:sp>
        <p:nvSpPr>
          <p:cNvPr id="9" name="Plus 9">
            <a:extLst>
              <a:ext uri="{FF2B5EF4-FFF2-40B4-BE49-F238E27FC236}">
                <a16:creationId xmlns:a16="http://schemas.microsoft.com/office/drawing/2014/main" id="{6294BADB-8F1A-4FB5-A4D8-6150E430822E}"/>
              </a:ext>
            </a:extLst>
          </p:cNvPr>
          <p:cNvSpPr/>
          <p:nvPr/>
        </p:nvSpPr>
        <p:spPr>
          <a:xfrm>
            <a:off x="1806765"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Textfeld 14">
            <a:extLst>
              <a:ext uri="{FF2B5EF4-FFF2-40B4-BE49-F238E27FC236}">
                <a16:creationId xmlns:a16="http://schemas.microsoft.com/office/drawing/2014/main" id="{771588A6-40FA-4E2C-B6FD-6482E6721087}"/>
              </a:ext>
            </a:extLst>
          </p:cNvPr>
          <p:cNvSpPr txBox="1"/>
          <p:nvPr/>
        </p:nvSpPr>
        <p:spPr>
          <a:xfrm>
            <a:off x="2995858" y="1594133"/>
            <a:ext cx="1460500" cy="229870"/>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Crash Detection</a:t>
            </a:r>
          </a:p>
        </p:txBody>
      </p:sp>
      <p:sp>
        <p:nvSpPr>
          <p:cNvPr id="11" name="Textfeld 16">
            <a:extLst>
              <a:ext uri="{FF2B5EF4-FFF2-40B4-BE49-F238E27FC236}">
                <a16:creationId xmlns:a16="http://schemas.microsoft.com/office/drawing/2014/main" id="{E9BEB5F9-3846-422A-B3AF-7FAB3308AFE9}"/>
              </a:ext>
            </a:extLst>
          </p:cNvPr>
          <p:cNvSpPr txBox="1"/>
          <p:nvPr/>
        </p:nvSpPr>
        <p:spPr>
          <a:xfrm>
            <a:off x="5380074" y="1586878"/>
            <a:ext cx="2371061" cy="214062"/>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Partner App with integrated Help Connect SDK</a:t>
            </a:r>
          </a:p>
        </p:txBody>
      </p:sp>
      <p:sp>
        <p:nvSpPr>
          <p:cNvPr id="12" name="Plus 12">
            <a:extLst>
              <a:ext uri="{FF2B5EF4-FFF2-40B4-BE49-F238E27FC236}">
                <a16:creationId xmlns:a16="http://schemas.microsoft.com/office/drawing/2014/main" id="{9096F186-6973-4AE8-B040-97D3888F2391}"/>
              </a:ext>
            </a:extLst>
          </p:cNvPr>
          <p:cNvSpPr/>
          <p:nvPr/>
        </p:nvSpPr>
        <p:spPr>
          <a:xfrm>
            <a:off x="4767568"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Textfeld 18">
            <a:extLst>
              <a:ext uri="{FF2B5EF4-FFF2-40B4-BE49-F238E27FC236}">
                <a16:creationId xmlns:a16="http://schemas.microsoft.com/office/drawing/2014/main" id="{D1AF6642-38EF-4D24-A3B8-7C6E35AD64B0}"/>
              </a:ext>
            </a:extLst>
          </p:cNvPr>
          <p:cNvSpPr txBox="1"/>
          <p:nvPr/>
        </p:nvSpPr>
        <p:spPr>
          <a:xfrm>
            <a:off x="8591899" y="1594133"/>
            <a:ext cx="1989392" cy="243834"/>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Help Connect</a:t>
            </a:r>
            <a:br>
              <a:rPr lang="en-GB" sz="1400" b="1" dirty="0">
                <a:solidFill>
                  <a:srgbClr val="0070C0"/>
                </a:solidFill>
                <a:ea typeface="+mj-ea"/>
                <a:cs typeface="+mj-cs"/>
              </a:rPr>
            </a:br>
            <a:r>
              <a:rPr lang="en-GB" sz="1400" b="1" dirty="0">
                <a:solidFill>
                  <a:srgbClr val="0070C0"/>
                </a:solidFill>
                <a:ea typeface="+mj-ea"/>
                <a:cs typeface="+mj-cs"/>
              </a:rPr>
              <a:t>SW &amp; Service Suite</a:t>
            </a:r>
          </a:p>
        </p:txBody>
      </p:sp>
      <p:sp>
        <p:nvSpPr>
          <p:cNvPr id="14" name="Plus 14">
            <a:extLst>
              <a:ext uri="{FF2B5EF4-FFF2-40B4-BE49-F238E27FC236}">
                <a16:creationId xmlns:a16="http://schemas.microsoft.com/office/drawing/2014/main" id="{527A487E-2F6C-476E-911B-8D0EF3C432DF}"/>
              </a:ext>
            </a:extLst>
          </p:cNvPr>
          <p:cNvSpPr/>
          <p:nvPr/>
        </p:nvSpPr>
        <p:spPr>
          <a:xfrm>
            <a:off x="7650001"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52">
            <a:extLst>
              <a:ext uri="{FF2B5EF4-FFF2-40B4-BE49-F238E27FC236}">
                <a16:creationId xmlns:a16="http://schemas.microsoft.com/office/drawing/2014/main" id="{DB1EEEB0-1FE5-49E8-8117-99AB57E25C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25170" y="2410699"/>
            <a:ext cx="1589271" cy="1589271"/>
          </a:xfrm>
          <a:prstGeom prst="rect">
            <a:avLst/>
          </a:prstGeom>
        </p:spPr>
      </p:pic>
      <p:pic>
        <p:nvPicPr>
          <p:cNvPr id="21" name="Grafik 20">
            <a:extLst>
              <a:ext uri="{FF2B5EF4-FFF2-40B4-BE49-F238E27FC236}">
                <a16:creationId xmlns:a16="http://schemas.microsoft.com/office/drawing/2014/main" id="{9E9039DA-D4E0-4ED7-A53D-860C1877CB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24873" y="4042425"/>
            <a:ext cx="717911" cy="483614"/>
          </a:xfrm>
          <a:prstGeom prst="rect">
            <a:avLst/>
          </a:prstGeom>
        </p:spPr>
      </p:pic>
      <p:pic>
        <p:nvPicPr>
          <p:cNvPr id="22" name="Grafik 21">
            <a:extLst>
              <a:ext uri="{FF2B5EF4-FFF2-40B4-BE49-F238E27FC236}">
                <a16:creationId xmlns:a16="http://schemas.microsoft.com/office/drawing/2014/main" id="{2C6836AA-5CC4-49F8-A431-639AA65D6B7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69987" y="4071556"/>
            <a:ext cx="525691" cy="451019"/>
          </a:xfrm>
          <a:prstGeom prst="rect">
            <a:avLst/>
          </a:prstGeom>
        </p:spPr>
      </p:pic>
      <p:pic>
        <p:nvPicPr>
          <p:cNvPr id="23" name="Grafik 22">
            <a:extLst>
              <a:ext uri="{FF2B5EF4-FFF2-40B4-BE49-F238E27FC236}">
                <a16:creationId xmlns:a16="http://schemas.microsoft.com/office/drawing/2014/main" id="{7133A931-6DAD-44EA-908F-75C78CD28E6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79242" y="4071555"/>
            <a:ext cx="448133" cy="448133"/>
          </a:xfrm>
          <a:prstGeom prst="rect">
            <a:avLst/>
          </a:prstGeom>
        </p:spPr>
      </p:pic>
      <p:pic>
        <p:nvPicPr>
          <p:cNvPr id="24" name="Grafik 23">
            <a:extLst>
              <a:ext uri="{FF2B5EF4-FFF2-40B4-BE49-F238E27FC236}">
                <a16:creationId xmlns:a16="http://schemas.microsoft.com/office/drawing/2014/main" id="{44B70E57-2F4C-475F-9B7B-E94625CBFC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74131" y="4110331"/>
            <a:ext cx="670665" cy="412244"/>
          </a:xfrm>
          <a:prstGeom prst="rect">
            <a:avLst/>
          </a:prstGeom>
        </p:spPr>
      </p:pic>
      <p:sp>
        <p:nvSpPr>
          <p:cNvPr id="25" name="Textfeld 24">
            <a:extLst>
              <a:ext uri="{FF2B5EF4-FFF2-40B4-BE49-F238E27FC236}">
                <a16:creationId xmlns:a16="http://schemas.microsoft.com/office/drawing/2014/main" id="{5ADA7802-F227-4526-A7FE-10531F793585}"/>
              </a:ext>
            </a:extLst>
          </p:cNvPr>
          <p:cNvSpPr txBox="1"/>
          <p:nvPr/>
        </p:nvSpPr>
        <p:spPr>
          <a:xfrm>
            <a:off x="8586886" y="4381974"/>
            <a:ext cx="2163894" cy="78382"/>
          </a:xfrm>
          <a:prstGeom prst="rect">
            <a:avLst/>
          </a:prstGeom>
          <a:solidFill>
            <a:schemeClr val="bg1"/>
          </a:solidFill>
        </p:spPr>
        <p:txBody>
          <a:bodyPr wrap="square" lIns="0" tIns="0" rIns="0" bIns="0" rtlCol="0">
            <a:noAutofit/>
          </a:bodyPr>
          <a:lstStyle/>
          <a:p>
            <a:pPr marR="0" defTabSz="914400" eaLnBrk="1" fontAlgn="auto" latinLnBrk="0" hangingPunct="1">
              <a:lnSpc>
                <a:spcPts val="2300"/>
              </a:lnSpc>
              <a:spcBef>
                <a:spcPts val="0"/>
              </a:spcBef>
              <a:spcAft>
                <a:spcPts val="0"/>
              </a:spcAft>
              <a:buClrTx/>
              <a:buSzTx/>
              <a:buFontTx/>
              <a:buNone/>
              <a:tabLst/>
            </a:pPr>
            <a:r>
              <a:rPr kumimoji="0" lang="en-GB" sz="600" b="0" i="0" u="none" strike="noStrike" kern="0" cap="none" spc="0" normalizeH="0" baseline="0" noProof="0" dirty="0">
                <a:ln>
                  <a:noFill/>
                </a:ln>
                <a:solidFill>
                  <a:srgbClr val="000000"/>
                </a:solidFill>
                <a:effectLst/>
                <a:uLnTx/>
                <a:uFillTx/>
              </a:rPr>
              <a:t>Verbal</a:t>
            </a:r>
            <a:r>
              <a:rPr lang="en-GB" sz="600" kern="0" dirty="0">
                <a:solidFill>
                  <a:srgbClr val="000000"/>
                </a:solidFill>
              </a:rPr>
              <a:t> </a:t>
            </a:r>
            <a:r>
              <a:rPr kumimoji="0" lang="en-GB" sz="600" b="0" i="0" u="none" strike="noStrike" kern="0" cap="none" spc="0" normalizeH="0" noProof="0" dirty="0">
                <a:ln>
                  <a:noFill/>
                </a:ln>
                <a:solidFill>
                  <a:srgbClr val="000000"/>
                </a:solidFill>
                <a:effectLst/>
                <a:uLnTx/>
                <a:uFillTx/>
              </a:rPr>
              <a:t>information    User profile       Context       Contacts               </a:t>
            </a:r>
            <a:endParaRPr kumimoji="0" lang="en-GB" sz="600" b="0" i="0" u="none" strike="noStrike" kern="0" cap="none" spc="0" normalizeH="0" baseline="0" noProof="0" dirty="0">
              <a:ln>
                <a:noFill/>
              </a:ln>
              <a:solidFill>
                <a:srgbClr val="000000"/>
              </a:solidFill>
              <a:effectLst/>
              <a:uLnTx/>
              <a:uFillTx/>
            </a:endParaRPr>
          </a:p>
        </p:txBody>
      </p:sp>
      <p:pic>
        <p:nvPicPr>
          <p:cNvPr id="27" name="Picture 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45299" y="2586599"/>
            <a:ext cx="842416" cy="842416"/>
          </a:xfrm>
          <a:prstGeom prst="rect">
            <a:avLst/>
          </a:prstGeom>
        </p:spPr>
      </p:pic>
      <p:pic>
        <p:nvPicPr>
          <p:cNvPr id="28"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8191" y="2031262"/>
            <a:ext cx="621039" cy="621039"/>
          </a:xfrm>
          <a:prstGeom prst="rect">
            <a:avLst/>
          </a:prstGeom>
        </p:spPr>
      </p:pic>
      <p:pic>
        <p:nvPicPr>
          <p:cNvPr id="29" name="Grafik 28">
            <a:extLst>
              <a:ext uri="{FF2B5EF4-FFF2-40B4-BE49-F238E27FC236}">
                <a16:creationId xmlns:a16="http://schemas.microsoft.com/office/drawing/2014/main" id="{4E55168E-076D-4F40-A323-1E52B044D86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35139" y="2585593"/>
            <a:ext cx="843752" cy="939958"/>
          </a:xfrm>
          <a:prstGeom prst="rect">
            <a:avLst/>
          </a:prstGeom>
        </p:spPr>
      </p:pic>
      <p:pic>
        <p:nvPicPr>
          <p:cNvPr id="31" name="Grafik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1706" y="3587084"/>
            <a:ext cx="842288" cy="842288"/>
          </a:xfrm>
          <a:prstGeom prst="rect">
            <a:avLst/>
          </a:prstGeom>
        </p:spPr>
      </p:pic>
      <p:pic>
        <p:nvPicPr>
          <p:cNvPr id="32" name="Picture 2" descr="Image result for watch icon transparent"/>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92434" y="3500318"/>
            <a:ext cx="960038" cy="960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2892223" y="3910372"/>
            <a:ext cx="1655164" cy="271643"/>
          </a:xfrm>
          <a:prstGeom prst="rect">
            <a:avLst/>
          </a:prstGeom>
          <a:noFill/>
        </p:spPr>
        <p:txBody>
          <a:bodyPr wrap="square" lIns="0" tIns="0" rIns="0" bIns="0" rtlCol="0">
            <a:noAutofit/>
          </a:bodyPr>
          <a:lstStyle/>
          <a:p>
            <a:pPr marR="0" algn="ctr" defTabSz="914400" eaLnBrk="1" fontAlgn="auto" latinLnBrk="0" hangingPunct="1">
              <a:lnSpc>
                <a:spcPts val="2300"/>
              </a:lnSpc>
              <a:spcBef>
                <a:spcPts val="0"/>
              </a:spcBef>
              <a:spcAft>
                <a:spcPts val="0"/>
              </a:spcAft>
              <a:buClrTx/>
              <a:buSzTx/>
              <a:buFontTx/>
              <a:buNone/>
              <a:tabLst/>
            </a:pPr>
            <a:r>
              <a:rPr kumimoji="0" lang="de-DE" sz="1000" b="0" i="0" u="none" strike="noStrike" kern="0" cap="none" spc="0" normalizeH="0" baseline="0" noProof="0" dirty="0" err="1">
                <a:ln>
                  <a:noFill/>
                </a:ln>
                <a:solidFill>
                  <a:srgbClr val="000000"/>
                </a:solidFill>
                <a:effectLst/>
                <a:uLnTx/>
                <a:uFillTx/>
              </a:rPr>
              <a:t>From</a:t>
            </a:r>
            <a:r>
              <a:rPr kumimoji="0" lang="de-DE" sz="1000" b="0" i="0" u="none" strike="noStrike" kern="0" cap="none" spc="0" normalizeH="0" baseline="0" noProof="0" dirty="0">
                <a:ln>
                  <a:noFill/>
                </a:ln>
                <a:solidFill>
                  <a:srgbClr val="000000"/>
                </a:solidFill>
                <a:effectLst/>
                <a:uLnTx/>
                <a:uFillTx/>
              </a:rPr>
              <a:t> Bosch (IO, EB, 2WP)</a:t>
            </a:r>
          </a:p>
          <a:p>
            <a:pPr marR="0" algn="ctr" defTabSz="914400" eaLnBrk="1" fontAlgn="auto" latinLnBrk="0" hangingPunct="1">
              <a:lnSpc>
                <a:spcPts val="1500"/>
              </a:lnSpc>
              <a:spcBef>
                <a:spcPts val="0"/>
              </a:spcBef>
              <a:spcAft>
                <a:spcPts val="0"/>
              </a:spcAft>
              <a:buClrTx/>
              <a:buSzTx/>
              <a:buFontTx/>
              <a:buNone/>
              <a:tabLst/>
            </a:pPr>
            <a:r>
              <a:rPr kumimoji="0" lang="de-DE" sz="1000" b="0" i="0" u="none" strike="noStrike" kern="0" cap="none" spc="0" normalizeH="0" baseline="0" noProof="0" dirty="0" err="1">
                <a:ln>
                  <a:noFill/>
                </a:ln>
                <a:solidFill>
                  <a:srgbClr val="000000"/>
                </a:solidFill>
                <a:effectLst/>
                <a:uLnTx/>
                <a:uFillTx/>
              </a:rPr>
              <a:t>or</a:t>
            </a:r>
            <a:r>
              <a:rPr kumimoji="0" lang="de-DE" sz="1000" b="0" i="0" u="none" strike="noStrike" kern="0" cap="none" spc="0" normalizeH="0" baseline="0" noProof="0" dirty="0">
                <a:ln>
                  <a:noFill/>
                </a:ln>
                <a:solidFill>
                  <a:srgbClr val="000000"/>
                </a:solidFill>
                <a:effectLst/>
                <a:uLnTx/>
                <a:uFillTx/>
              </a:rPr>
              <a:t> </a:t>
            </a:r>
            <a:r>
              <a:rPr kumimoji="0" lang="de-DE" sz="1000" b="0" i="0" u="none" strike="noStrike" kern="0" cap="none" spc="0" normalizeH="0" baseline="0" noProof="0" dirty="0" err="1">
                <a:ln>
                  <a:noFill/>
                </a:ln>
                <a:solidFill>
                  <a:srgbClr val="000000"/>
                </a:solidFill>
                <a:effectLst/>
                <a:uLnTx/>
                <a:uFillTx/>
              </a:rPr>
              <a:t>partner</a:t>
            </a:r>
            <a:endParaRPr kumimoji="0" lang="de-DE" sz="1000" b="0" i="0" u="none" strike="noStrike" kern="0" cap="none" spc="0" normalizeH="0" baseline="0" noProof="0" dirty="0">
              <a:ln>
                <a:noFill/>
              </a:ln>
              <a:solidFill>
                <a:srgbClr val="000000"/>
              </a:solidFill>
              <a:effectLst/>
              <a:uLnTx/>
              <a:uFillTx/>
            </a:endParaRPr>
          </a:p>
        </p:txBody>
      </p:sp>
      <p:pic>
        <p:nvPicPr>
          <p:cNvPr id="15" name="Grafik 14"/>
          <p:cNvPicPr>
            <a:picLocks noChangeAspect="1"/>
          </p:cNvPicPr>
          <p:nvPr/>
        </p:nvPicPr>
        <p:blipFill>
          <a:blip r:embed="rId15"/>
          <a:stretch>
            <a:fillRect/>
          </a:stretch>
        </p:blipFill>
        <p:spPr>
          <a:xfrm>
            <a:off x="620430" y="4436239"/>
            <a:ext cx="712119" cy="872134"/>
          </a:xfrm>
          <a:prstGeom prst="rect">
            <a:avLst/>
          </a:prstGeom>
        </p:spPr>
      </p:pic>
      <p:pic>
        <p:nvPicPr>
          <p:cNvPr id="35" name="Grafik 34"/>
          <p:cNvPicPr>
            <a:picLocks noChangeAspect="1"/>
          </p:cNvPicPr>
          <p:nvPr/>
        </p:nvPicPr>
        <p:blipFill rotWithShape="1">
          <a:blip r:embed="rId16"/>
          <a:srcRect l="16182" t="9991" r="16056" b="10075"/>
          <a:stretch/>
        </p:blipFill>
        <p:spPr>
          <a:xfrm>
            <a:off x="5934616" y="2132353"/>
            <a:ext cx="1279116" cy="2640271"/>
          </a:xfrm>
          <a:prstGeom prst="roundRect">
            <a:avLst/>
          </a:prstGeom>
        </p:spPr>
      </p:pic>
      <p:pic>
        <p:nvPicPr>
          <p:cNvPr id="36" name="Grafik 35"/>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029219" y="2488349"/>
            <a:ext cx="1095141" cy="1947890"/>
          </a:xfrm>
          <a:prstGeom prst="rect">
            <a:avLst/>
          </a:prstGeom>
        </p:spPr>
      </p:pic>
    </p:spTree>
    <p:extLst>
      <p:ext uri="{BB962C8B-B14F-4D97-AF65-F5344CB8AC3E}">
        <p14:creationId xmlns:p14="http://schemas.microsoft.com/office/powerpoint/2010/main" val="291736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fik 66"/>
          <p:cNvPicPr>
            <a:picLocks noChangeAspect="1"/>
          </p:cNvPicPr>
          <p:nvPr/>
        </p:nvPicPr>
        <p:blipFill rotWithShape="1">
          <a:blip r:embed="rId6">
            <a:extLst>
              <a:ext uri="{BEBA8EAE-BF5A-486C-A8C5-ECC9F3942E4B}">
                <a14:imgProps xmlns:a14="http://schemas.microsoft.com/office/drawing/2010/main">
                  <a14:imgLayer r:embed="rId7">
                    <a14:imgEffect>
                      <a14:artisticBlur radius="4"/>
                    </a14:imgEffect>
                  </a14:imgLayer>
                </a14:imgProps>
              </a:ext>
            </a:extLst>
          </a:blip>
          <a:srcRect l="2264" t="21333" r="2235" b="9578"/>
          <a:stretch/>
        </p:blipFill>
        <p:spPr>
          <a:xfrm>
            <a:off x="248357" y="1298222"/>
            <a:ext cx="10476088" cy="4204361"/>
          </a:xfrm>
          <a:prstGeom prst="rect">
            <a:avLst/>
          </a:prstGeom>
        </p:spPr>
      </p:pic>
      <p:sp>
        <p:nvSpPr>
          <p:cNvPr id="66" name="Rechteck 28"/>
          <p:cNvSpPr>
            <a:spLocks/>
          </p:cNvSpPr>
          <p:nvPr/>
        </p:nvSpPr>
        <p:spPr>
          <a:xfrm>
            <a:off x="205936" y="1295400"/>
            <a:ext cx="10518509" cy="4271217"/>
          </a:xfrm>
          <a:prstGeom prst="rect">
            <a:avLst/>
          </a:prstGeom>
          <a:solidFill>
            <a:srgbClr val="FFFFFF">
              <a:alpha val="54902"/>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aphicFrame>
        <p:nvGraphicFramePr>
          <p:cNvPr id="7" name="Objekt 6"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69" name="think-cell Folie" r:id="rId8" imgW="347" imgH="348" progId="TCLayout.ActiveDocument.1">
                  <p:embed/>
                </p:oleObj>
              </mc:Choice>
              <mc:Fallback>
                <p:oleObj name="think-cell Folie" r:id="rId8" imgW="347" imgH="348" progId="TCLayout.ActiveDocument.1">
                  <p:embed/>
                  <p:pic>
                    <p:nvPicPr>
                      <p:cNvPr id="7" name="Objekt 6"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68" name="Rechteck 67" hidden="1"/>
          <p:cNvSpPr/>
          <p:nvPr>
            <p:custDataLst>
              <p:tags r:id="rId3"/>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de-DE"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4" name="Titel 3"/>
          <p:cNvSpPr>
            <a:spLocks noGrp="1"/>
          </p:cNvSpPr>
          <p:nvPr>
            <p:ph type="title"/>
          </p:nvPr>
        </p:nvSpPr>
        <p:spPr/>
        <p:txBody>
          <a:bodyPr/>
          <a:lstStyle/>
          <a:p>
            <a:r>
              <a:rPr lang="en-US" dirty="0">
                <a:solidFill>
                  <a:srgbClr val="0070C0"/>
                </a:solidFill>
              </a:rPr>
              <a:t>Device and user data is automatically transferred and assessed</a:t>
            </a:r>
          </a:p>
        </p:txBody>
      </p:sp>
      <p:sp>
        <p:nvSpPr>
          <p:cNvPr id="6" name="Textplatzhalter 5"/>
          <p:cNvSpPr>
            <a:spLocks noGrp="1"/>
          </p:cNvSpPr>
          <p:nvPr>
            <p:ph type="body" sz="quarter" idx="15"/>
          </p:nvPr>
        </p:nvSpPr>
        <p:spPr/>
        <p:txBody>
          <a:bodyPr/>
          <a:lstStyle/>
          <a:p>
            <a:r>
              <a:rPr lang="en-US" dirty="0">
                <a:solidFill>
                  <a:srgbClr val="000000"/>
                </a:solidFill>
              </a:rPr>
              <a:t>Exemplary workflow: emergency handling end-to-end</a:t>
            </a:r>
          </a:p>
        </p:txBody>
      </p:sp>
      <p:sp>
        <p:nvSpPr>
          <p:cNvPr id="3" name="Foliennummernplatzhalter 2"/>
          <p:cNvSpPr>
            <a:spLocks noGrp="1"/>
          </p:cNvSpPr>
          <p:nvPr>
            <p:ph type="sldNum" sz="quarter" idx="12"/>
          </p:nvPr>
        </p:nvSpPr>
        <p:spPr/>
        <p:txBody>
          <a:bodyPr/>
          <a:lstStyle/>
          <a:p>
            <a:fld id="{4898AEC0-503E-4FA4-859C-D0F72D6E3F79}" type="slidenum">
              <a:rPr lang="en-US" smtClean="0"/>
              <a:pPr/>
              <a:t>12</a:t>
            </a:fld>
            <a:endParaRPr lang="en-US" dirty="0"/>
          </a:p>
        </p:txBody>
      </p:sp>
      <p:sp>
        <p:nvSpPr>
          <p:cNvPr id="69" name="Oval 9"/>
          <p:cNvSpPr>
            <a:spLocks/>
          </p:cNvSpPr>
          <p:nvPr/>
        </p:nvSpPr>
        <p:spPr>
          <a:xfrm>
            <a:off x="4269536" y="2562269"/>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pic>
        <p:nvPicPr>
          <p:cNvPr id="71"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613441" y="2751011"/>
            <a:ext cx="1106323" cy="256508"/>
          </a:xfrm>
          <a:prstGeom prst="rect">
            <a:avLst/>
          </a:prstGeom>
        </p:spPr>
      </p:pic>
      <p:sp>
        <p:nvSpPr>
          <p:cNvPr id="72" name="Freeform 46"/>
          <p:cNvSpPr>
            <a:spLocks/>
          </p:cNvSpPr>
          <p:nvPr/>
        </p:nvSpPr>
        <p:spPr>
          <a:xfrm>
            <a:off x="1954545" y="2539371"/>
            <a:ext cx="2531021" cy="28467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73" name="Isosceles Triangle 76"/>
          <p:cNvSpPr>
            <a:spLocks/>
          </p:cNvSpPr>
          <p:nvPr/>
        </p:nvSpPr>
        <p:spPr>
          <a:xfrm rot="6753006">
            <a:off x="4400083" y="2697002"/>
            <a:ext cx="120685" cy="131169"/>
          </a:xfrm>
          <a:prstGeom prst="triangle">
            <a:avLst/>
          </a:prstGeom>
          <a:solidFill>
            <a:srgbClr val="073C62"/>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pSp>
        <p:nvGrpSpPr>
          <p:cNvPr id="74" name="Group 8"/>
          <p:cNvGrpSpPr/>
          <p:nvPr/>
        </p:nvGrpSpPr>
        <p:grpSpPr>
          <a:xfrm>
            <a:off x="2024118" y="4076986"/>
            <a:ext cx="2578616" cy="526921"/>
            <a:chOff x="2024118" y="4076986"/>
            <a:chExt cx="2578616" cy="526921"/>
          </a:xfrm>
        </p:grpSpPr>
        <p:sp>
          <p:nvSpPr>
            <p:cNvPr id="75" name="Freeform 75"/>
            <p:cNvSpPr>
              <a:spLocks/>
            </p:cNvSpPr>
            <p:nvPr/>
          </p:nvSpPr>
          <p:spPr>
            <a:xfrm rot="11075394">
              <a:off x="2082905" y="4159866"/>
              <a:ext cx="2519829" cy="44404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76" name="Isosceles Triangle 77"/>
            <p:cNvSpPr>
              <a:spLocks/>
            </p:cNvSpPr>
            <p:nvPr/>
          </p:nvSpPr>
          <p:spPr>
            <a:xfrm rot="18271620">
              <a:off x="2029360" y="4071744"/>
              <a:ext cx="120685" cy="131169"/>
            </a:xfrm>
            <a:prstGeom prst="triangle">
              <a:avLst/>
            </a:prstGeom>
            <a:solidFill>
              <a:srgbClr val="073C62"/>
            </a:solidFill>
            <a:ln w="9525" cap="flat" cmpd="sng" algn="ctr">
              <a:noFill/>
              <a:prstDash val="soli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pSp>
      <p:sp>
        <p:nvSpPr>
          <p:cNvPr id="77" name="Freeform 104"/>
          <p:cNvSpPr>
            <a:spLocks/>
          </p:cNvSpPr>
          <p:nvPr/>
        </p:nvSpPr>
        <p:spPr>
          <a:xfrm rot="10261333" flipV="1">
            <a:off x="1415029" y="1527368"/>
            <a:ext cx="7591388" cy="5101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78" name="Gruppieren 77"/>
          <p:cNvGrpSpPr/>
          <p:nvPr/>
        </p:nvGrpSpPr>
        <p:grpSpPr>
          <a:xfrm>
            <a:off x="2329292" y="2357686"/>
            <a:ext cx="1828377" cy="1514166"/>
            <a:chOff x="2179643" y="1208353"/>
            <a:chExt cx="1828377" cy="1514166"/>
          </a:xfrm>
        </p:grpSpPr>
        <p:sp>
          <p:nvSpPr>
            <p:cNvPr id="79" name="Rectangle 80"/>
            <p:cNvSpPr>
              <a:spLocks/>
            </p:cNvSpPr>
            <p:nvPr/>
          </p:nvSpPr>
          <p:spPr>
            <a:xfrm>
              <a:off x="2180680" y="1208353"/>
              <a:ext cx="1823984" cy="360000"/>
            </a:xfrm>
            <a:prstGeom prst="rect">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Information within an emergency event</a:t>
              </a:r>
            </a:p>
          </p:txBody>
        </p:sp>
        <p:sp>
          <p:nvSpPr>
            <p:cNvPr id="80" name="Oval 47"/>
            <p:cNvSpPr>
              <a:spLocks noChangeArrowheads="1"/>
            </p:cNvSpPr>
            <p:nvPr/>
          </p:nvSpPr>
          <p:spPr bwMode="auto">
            <a:xfrm>
              <a:off x="2179643" y="1975731"/>
              <a:ext cx="360000" cy="360000"/>
            </a:xfrm>
            <a:prstGeom prst="rect">
              <a:avLst/>
            </a:prstGeom>
            <a:solidFill>
              <a:srgbClr val="000000">
                <a:alpha val="7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81" name="Oval 47_"/>
            <p:cNvSpPr>
              <a:spLocks noChangeArrowheads="1"/>
            </p:cNvSpPr>
            <p:nvPr/>
          </p:nvSpPr>
          <p:spPr bwMode="auto">
            <a:xfrm>
              <a:off x="2182566" y="2362519"/>
              <a:ext cx="360000" cy="360000"/>
            </a:xfrm>
            <a:prstGeom prst="rect">
              <a:avLst/>
            </a:prstGeom>
            <a:solidFill>
              <a:srgbClr val="000000">
                <a:alpha val="7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82" name="Group 88"/>
            <p:cNvGrpSpPr/>
            <p:nvPr/>
          </p:nvGrpSpPr>
          <p:grpSpPr>
            <a:xfrm>
              <a:off x="2181588" y="1594161"/>
              <a:ext cx="360000" cy="360000"/>
              <a:chOff x="2308443" y="1438275"/>
              <a:chExt cx="360000" cy="360000"/>
            </a:xfrm>
          </p:grpSpPr>
          <p:sp>
            <p:nvSpPr>
              <p:cNvPr id="86" name="Oval 470"/>
              <p:cNvSpPr>
                <a:spLocks noChangeArrowheads="1"/>
              </p:cNvSpPr>
              <p:nvPr/>
            </p:nvSpPr>
            <p:spPr bwMode="auto">
              <a:xfrm>
                <a:off x="2308443" y="1438275"/>
                <a:ext cx="360000" cy="360000"/>
              </a:xfrm>
              <a:prstGeom prst="rect">
                <a:avLst/>
              </a:prstGeom>
              <a:solidFill>
                <a:srgbClr val="000000">
                  <a:alpha val="7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87" name="Freeform 31"/>
              <p:cNvSpPr>
                <a:spLocks noEditPoints="1"/>
              </p:cNvSpPr>
              <p:nvPr/>
            </p:nvSpPr>
            <p:spPr bwMode="auto">
              <a:xfrm>
                <a:off x="2355228" y="1478191"/>
                <a:ext cx="270000" cy="270000"/>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sp>
          <p:nvSpPr>
            <p:cNvPr id="83" name="Rectangle 86"/>
            <p:cNvSpPr>
              <a:spLocks/>
            </p:cNvSpPr>
            <p:nvPr/>
          </p:nvSpPr>
          <p:spPr>
            <a:xfrm>
              <a:off x="2565740" y="1593682"/>
              <a:ext cx="1440000" cy="357061"/>
            </a:xfrm>
            <a:prstGeom prst="rect">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dirty="0">
                  <a:ln>
                    <a:noFill/>
                  </a:ln>
                  <a:solidFill>
                    <a:srgbClr val="000000"/>
                  </a:solidFill>
                  <a:effectLst/>
                  <a:uLnTx/>
                  <a:uFillTx/>
                  <a:latin typeface="Bosch Office Sans" pitchFamily="34" charset="0"/>
                  <a:ea typeface="+mn-ea"/>
                  <a:cs typeface="+mn-cs"/>
                </a:rPr>
                <a:t>User profile</a:t>
              </a:r>
            </a:p>
          </p:txBody>
        </p:sp>
        <p:sp>
          <p:nvSpPr>
            <p:cNvPr id="84" name="Rectangle 87"/>
            <p:cNvSpPr>
              <a:spLocks/>
            </p:cNvSpPr>
            <p:nvPr/>
          </p:nvSpPr>
          <p:spPr>
            <a:xfrm>
              <a:off x="2568020" y="1977989"/>
              <a:ext cx="1440000" cy="360000"/>
            </a:xfrm>
            <a:prstGeom prst="rect">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dirty="0">
                  <a:ln>
                    <a:noFill/>
                  </a:ln>
                  <a:solidFill>
                    <a:srgbClr val="000000"/>
                  </a:solidFill>
                  <a:effectLst/>
                  <a:uLnTx/>
                  <a:uFillTx/>
                  <a:latin typeface="Bosch Office Sans" pitchFamily="34" charset="0"/>
                  <a:ea typeface="+mn-ea"/>
                  <a:cs typeface="+mn-cs"/>
                </a:rPr>
                <a:t>Location &amp; precision</a:t>
              </a:r>
            </a:p>
          </p:txBody>
        </p:sp>
        <p:sp>
          <p:nvSpPr>
            <p:cNvPr id="85" name="Rectangle 89"/>
            <p:cNvSpPr>
              <a:spLocks/>
            </p:cNvSpPr>
            <p:nvPr/>
          </p:nvSpPr>
          <p:spPr>
            <a:xfrm>
              <a:off x="2568020" y="2361858"/>
              <a:ext cx="1440000" cy="360000"/>
            </a:xfrm>
            <a:prstGeom prst="rect">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dirty="0">
                  <a:ln>
                    <a:noFill/>
                  </a:ln>
                  <a:solidFill>
                    <a:srgbClr val="000000"/>
                  </a:solidFill>
                  <a:effectLst/>
                  <a:uLnTx/>
                  <a:uFillTx/>
                  <a:latin typeface="Bosch Office Sans" pitchFamily="34" charset="0"/>
                  <a:ea typeface="+mn-ea"/>
                  <a:cs typeface="+mn-cs"/>
                </a:rPr>
                <a:t>Context information</a:t>
              </a:r>
            </a:p>
          </p:txBody>
        </p:sp>
      </p:grpSp>
      <p:sp>
        <p:nvSpPr>
          <p:cNvPr id="88" name="Freeform 84"/>
          <p:cNvSpPr>
            <a:spLocks noEditPoints="1"/>
          </p:cNvSpPr>
          <p:nvPr/>
        </p:nvSpPr>
        <p:spPr bwMode="auto">
          <a:xfrm>
            <a:off x="2378022" y="3594116"/>
            <a:ext cx="259133" cy="182434"/>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89" name="Oval 36"/>
          <p:cNvSpPr>
            <a:spLocks/>
          </p:cNvSpPr>
          <p:nvPr/>
        </p:nvSpPr>
        <p:spPr>
          <a:xfrm>
            <a:off x="8169090" y="3675998"/>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90" name="TextBox 39"/>
          <p:cNvSpPr txBox="1">
            <a:spLocks/>
          </p:cNvSpPr>
          <p:nvPr/>
        </p:nvSpPr>
        <p:spPr>
          <a:xfrm>
            <a:off x="8370631" y="4743663"/>
            <a:ext cx="1404103" cy="266972"/>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Information for </a:t>
            </a:r>
            <a:b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b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self-help</a:t>
            </a:r>
          </a:p>
        </p:txBody>
      </p:sp>
      <p:sp>
        <p:nvSpPr>
          <p:cNvPr id="91" name="Freeform 126"/>
          <p:cNvSpPr>
            <a:spLocks noEditPoints="1"/>
          </p:cNvSpPr>
          <p:nvPr/>
        </p:nvSpPr>
        <p:spPr bwMode="auto">
          <a:xfrm>
            <a:off x="2409455" y="3153437"/>
            <a:ext cx="202021" cy="297458"/>
          </a:xfrm>
          <a:custGeom>
            <a:avLst/>
            <a:gdLst>
              <a:gd name="T0" fmla="*/ 237 w 475"/>
              <a:gd name="T1" fmla="*/ 681 h 681"/>
              <a:gd name="T2" fmla="*/ 233 w 475"/>
              <a:gd name="T3" fmla="*/ 679 h 681"/>
              <a:gd name="T4" fmla="*/ 0 w 475"/>
              <a:gd name="T5" fmla="*/ 243 h 681"/>
              <a:gd name="T6" fmla="*/ 237 w 475"/>
              <a:gd name="T7" fmla="*/ 0 h 681"/>
              <a:gd name="T8" fmla="*/ 475 w 475"/>
              <a:gd name="T9" fmla="*/ 243 h 681"/>
              <a:gd name="T10" fmla="*/ 242 w 475"/>
              <a:gd name="T11" fmla="*/ 679 h 681"/>
              <a:gd name="T12" fmla="*/ 237 w 475"/>
              <a:gd name="T13" fmla="*/ 681 h 681"/>
              <a:gd name="T14" fmla="*/ 237 w 475"/>
              <a:gd name="T15" fmla="*/ 14 h 681"/>
              <a:gd name="T16" fmla="*/ 14 w 475"/>
              <a:gd name="T17" fmla="*/ 243 h 681"/>
              <a:gd name="T18" fmla="*/ 128 w 475"/>
              <a:gd name="T19" fmla="*/ 538 h 681"/>
              <a:gd name="T20" fmla="*/ 237 w 475"/>
              <a:gd name="T21" fmla="*/ 665 h 681"/>
              <a:gd name="T22" fmla="*/ 347 w 475"/>
              <a:gd name="T23" fmla="*/ 538 h 681"/>
              <a:gd name="T24" fmla="*/ 461 w 475"/>
              <a:gd name="T25" fmla="*/ 243 h 681"/>
              <a:gd name="T26" fmla="*/ 237 w 475"/>
              <a:gd name="T27" fmla="*/ 14 h 681"/>
              <a:gd name="T28" fmla="*/ 237 w 475"/>
              <a:gd name="T29" fmla="*/ 383 h 681"/>
              <a:gd name="T30" fmla="*/ 101 w 475"/>
              <a:gd name="T31" fmla="*/ 243 h 681"/>
              <a:gd name="T32" fmla="*/ 237 w 475"/>
              <a:gd name="T33" fmla="*/ 104 h 681"/>
              <a:gd name="T34" fmla="*/ 374 w 475"/>
              <a:gd name="T35" fmla="*/ 243 h 681"/>
              <a:gd name="T36" fmla="*/ 237 w 475"/>
              <a:gd name="T37" fmla="*/ 383 h 681"/>
              <a:gd name="T38" fmla="*/ 237 w 475"/>
              <a:gd name="T39" fmla="*/ 118 h 681"/>
              <a:gd name="T40" fmla="*/ 115 w 475"/>
              <a:gd name="T41" fmla="*/ 243 h 681"/>
              <a:gd name="T42" fmla="*/ 237 w 475"/>
              <a:gd name="T43" fmla="*/ 369 h 681"/>
              <a:gd name="T44" fmla="*/ 360 w 475"/>
              <a:gd name="T45" fmla="*/ 243 h 681"/>
              <a:gd name="T46" fmla="*/ 237 w 475"/>
              <a:gd name="T47" fmla="*/ 11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681">
                <a:moveTo>
                  <a:pt x="237" y="681"/>
                </a:moveTo>
                <a:cubicBezTo>
                  <a:pt x="236" y="681"/>
                  <a:pt x="234" y="681"/>
                  <a:pt x="233" y="679"/>
                </a:cubicBezTo>
                <a:cubicBezTo>
                  <a:pt x="230" y="677"/>
                  <a:pt x="0" y="466"/>
                  <a:pt x="0" y="243"/>
                </a:cubicBezTo>
                <a:cubicBezTo>
                  <a:pt x="0" y="109"/>
                  <a:pt x="106" y="0"/>
                  <a:pt x="237" y="0"/>
                </a:cubicBezTo>
                <a:cubicBezTo>
                  <a:pt x="369" y="0"/>
                  <a:pt x="475" y="109"/>
                  <a:pt x="475" y="243"/>
                </a:cubicBezTo>
                <a:cubicBezTo>
                  <a:pt x="475" y="466"/>
                  <a:pt x="244" y="677"/>
                  <a:pt x="242" y="679"/>
                </a:cubicBezTo>
                <a:cubicBezTo>
                  <a:pt x="241" y="681"/>
                  <a:pt x="239" y="681"/>
                  <a:pt x="237" y="681"/>
                </a:cubicBezTo>
                <a:close/>
                <a:moveTo>
                  <a:pt x="237" y="14"/>
                </a:moveTo>
                <a:cubicBezTo>
                  <a:pt x="114" y="14"/>
                  <a:pt x="14" y="117"/>
                  <a:pt x="14" y="243"/>
                </a:cubicBezTo>
                <a:cubicBezTo>
                  <a:pt x="14" y="356"/>
                  <a:pt x="76" y="466"/>
                  <a:pt x="128" y="538"/>
                </a:cubicBezTo>
                <a:cubicBezTo>
                  <a:pt x="175" y="604"/>
                  <a:pt x="223" y="651"/>
                  <a:pt x="237" y="665"/>
                </a:cubicBezTo>
                <a:cubicBezTo>
                  <a:pt x="252" y="650"/>
                  <a:pt x="300" y="603"/>
                  <a:pt x="347" y="538"/>
                </a:cubicBezTo>
                <a:cubicBezTo>
                  <a:pt x="399" y="466"/>
                  <a:pt x="461" y="356"/>
                  <a:pt x="461" y="243"/>
                </a:cubicBezTo>
                <a:cubicBezTo>
                  <a:pt x="461" y="117"/>
                  <a:pt x="361" y="14"/>
                  <a:pt x="237" y="14"/>
                </a:cubicBezTo>
                <a:close/>
                <a:moveTo>
                  <a:pt x="237" y="383"/>
                </a:moveTo>
                <a:cubicBezTo>
                  <a:pt x="162" y="383"/>
                  <a:pt x="101" y="320"/>
                  <a:pt x="101" y="243"/>
                </a:cubicBezTo>
                <a:cubicBezTo>
                  <a:pt x="101" y="167"/>
                  <a:pt x="162" y="104"/>
                  <a:pt x="237" y="104"/>
                </a:cubicBezTo>
                <a:cubicBezTo>
                  <a:pt x="313" y="104"/>
                  <a:pt x="374" y="167"/>
                  <a:pt x="374" y="243"/>
                </a:cubicBezTo>
                <a:cubicBezTo>
                  <a:pt x="374" y="320"/>
                  <a:pt x="313" y="383"/>
                  <a:pt x="237" y="383"/>
                </a:cubicBezTo>
                <a:close/>
                <a:moveTo>
                  <a:pt x="237" y="118"/>
                </a:moveTo>
                <a:cubicBezTo>
                  <a:pt x="170" y="118"/>
                  <a:pt x="115" y="174"/>
                  <a:pt x="115" y="243"/>
                </a:cubicBezTo>
                <a:cubicBezTo>
                  <a:pt x="115" y="312"/>
                  <a:pt x="170" y="369"/>
                  <a:pt x="237" y="369"/>
                </a:cubicBezTo>
                <a:cubicBezTo>
                  <a:pt x="305" y="369"/>
                  <a:pt x="360" y="312"/>
                  <a:pt x="360" y="243"/>
                </a:cubicBezTo>
                <a:cubicBezTo>
                  <a:pt x="360" y="174"/>
                  <a:pt x="305" y="118"/>
                  <a:pt x="237" y="118"/>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92" name="Freeform 100"/>
          <p:cNvSpPr>
            <a:spLocks/>
          </p:cNvSpPr>
          <p:nvPr/>
        </p:nvSpPr>
        <p:spPr>
          <a:xfrm rot="20647829">
            <a:off x="5579249" y="1763396"/>
            <a:ext cx="3416904" cy="386906"/>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93" name="Gruppieren 92"/>
          <p:cNvGrpSpPr/>
          <p:nvPr/>
        </p:nvGrpSpPr>
        <p:grpSpPr>
          <a:xfrm>
            <a:off x="8899891" y="1332324"/>
            <a:ext cx="1800000" cy="1800000"/>
            <a:chOff x="8380757" y="710071"/>
            <a:chExt cx="1800000" cy="1800000"/>
          </a:xfrm>
        </p:grpSpPr>
        <p:sp>
          <p:nvSpPr>
            <p:cNvPr id="94" name="Oval 94"/>
            <p:cNvSpPr>
              <a:spLocks/>
            </p:cNvSpPr>
            <p:nvPr/>
          </p:nvSpPr>
          <p:spPr>
            <a:xfrm>
              <a:off x="8380757" y="710071"/>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95" name="Freeform 28"/>
            <p:cNvSpPr>
              <a:spLocks noEditPoints="1"/>
            </p:cNvSpPr>
            <p:nvPr/>
          </p:nvSpPr>
          <p:spPr bwMode="auto">
            <a:xfrm>
              <a:off x="9397962" y="1044534"/>
              <a:ext cx="697872" cy="666768"/>
            </a:xfrm>
            <a:custGeom>
              <a:avLst/>
              <a:gdLst>
                <a:gd name="T0" fmla="*/ 676 w 676"/>
                <a:gd name="T1" fmla="*/ 390 h 645"/>
                <a:gd name="T2" fmla="*/ 675 w 676"/>
                <a:gd name="T3" fmla="*/ 388 h 645"/>
                <a:gd name="T4" fmla="*/ 516 w 676"/>
                <a:gd name="T5" fmla="*/ 186 h 645"/>
                <a:gd name="T6" fmla="*/ 374 w 676"/>
                <a:gd name="T7" fmla="*/ 133 h 645"/>
                <a:gd name="T8" fmla="*/ 281 w 676"/>
                <a:gd name="T9" fmla="*/ 133 h 645"/>
                <a:gd name="T10" fmla="*/ 7 w 676"/>
                <a:gd name="T11" fmla="*/ 186 h 645"/>
                <a:gd name="T12" fmla="*/ 0 w 676"/>
                <a:gd name="T13" fmla="*/ 563 h 645"/>
                <a:gd name="T14" fmla="*/ 86 w 676"/>
                <a:gd name="T15" fmla="*/ 570 h 645"/>
                <a:gd name="T16" fmla="*/ 249 w 676"/>
                <a:gd name="T17" fmla="*/ 570 h 645"/>
                <a:gd name="T18" fmla="*/ 511 w 676"/>
                <a:gd name="T19" fmla="*/ 645 h 645"/>
                <a:gd name="T20" fmla="*/ 669 w 676"/>
                <a:gd name="T21" fmla="*/ 570 h 645"/>
                <a:gd name="T22" fmla="*/ 676 w 676"/>
                <a:gd name="T23" fmla="*/ 393 h 645"/>
                <a:gd name="T24" fmla="*/ 655 w 676"/>
                <a:gd name="T25" fmla="*/ 386 h 645"/>
                <a:gd name="T26" fmla="*/ 461 w 676"/>
                <a:gd name="T27" fmla="*/ 248 h 645"/>
                <a:gd name="T28" fmla="*/ 655 w 676"/>
                <a:gd name="T29" fmla="*/ 386 h 645"/>
                <a:gd name="T30" fmla="*/ 327 w 676"/>
                <a:gd name="T31" fmla="*/ 100 h 645"/>
                <a:gd name="T32" fmla="*/ 360 w 676"/>
                <a:gd name="T33" fmla="*/ 186 h 645"/>
                <a:gd name="T34" fmla="*/ 295 w 676"/>
                <a:gd name="T35" fmla="*/ 133 h 645"/>
                <a:gd name="T36" fmla="*/ 100 w 676"/>
                <a:gd name="T37" fmla="*/ 563 h 645"/>
                <a:gd name="T38" fmla="*/ 235 w 676"/>
                <a:gd name="T39" fmla="*/ 563 h 645"/>
                <a:gd name="T40" fmla="*/ 511 w 676"/>
                <a:gd name="T41" fmla="*/ 631 h 645"/>
                <a:gd name="T42" fmla="*/ 444 w 676"/>
                <a:gd name="T43" fmla="*/ 563 h 645"/>
                <a:gd name="T44" fmla="*/ 511 w 676"/>
                <a:gd name="T45" fmla="*/ 495 h 645"/>
                <a:gd name="T46" fmla="*/ 511 w 676"/>
                <a:gd name="T47" fmla="*/ 631 h 645"/>
                <a:gd name="T48" fmla="*/ 511 w 676"/>
                <a:gd name="T49" fmla="*/ 481 h 645"/>
                <a:gd name="T50" fmla="*/ 249 w 676"/>
                <a:gd name="T51" fmla="*/ 556 h 645"/>
                <a:gd name="T52" fmla="*/ 86 w 676"/>
                <a:gd name="T53" fmla="*/ 556 h 645"/>
                <a:gd name="T54" fmla="*/ 14 w 676"/>
                <a:gd name="T55" fmla="*/ 200 h 645"/>
                <a:gd name="T56" fmla="*/ 539 w 676"/>
                <a:gd name="T57" fmla="*/ 234 h 645"/>
                <a:gd name="T58" fmla="*/ 447 w 676"/>
                <a:gd name="T59" fmla="*/ 241 h 645"/>
                <a:gd name="T60" fmla="*/ 454 w 676"/>
                <a:gd name="T61" fmla="*/ 400 h 645"/>
                <a:gd name="T62" fmla="*/ 662 w 676"/>
                <a:gd name="T63" fmla="*/ 556 h 645"/>
                <a:gd name="T64" fmla="*/ 185 w 676"/>
                <a:gd name="T65" fmla="*/ 143 h 645"/>
                <a:gd name="T66" fmla="*/ 235 w 676"/>
                <a:gd name="T67" fmla="*/ 136 h 645"/>
                <a:gd name="T68" fmla="*/ 235 w 676"/>
                <a:gd name="T69" fmla="*/ 150 h 645"/>
                <a:gd name="T70" fmla="*/ 185 w 676"/>
                <a:gd name="T71" fmla="*/ 143 h 645"/>
                <a:gd name="T72" fmla="*/ 463 w 676"/>
                <a:gd name="T73" fmla="*/ 136 h 645"/>
                <a:gd name="T74" fmla="*/ 463 w 676"/>
                <a:gd name="T75" fmla="*/ 150 h 645"/>
                <a:gd name="T76" fmla="*/ 413 w 676"/>
                <a:gd name="T77" fmla="*/ 143 h 645"/>
                <a:gd name="T78" fmla="*/ 226 w 676"/>
                <a:gd name="T79" fmla="*/ 52 h 645"/>
                <a:gd name="T80" fmla="*/ 236 w 676"/>
                <a:gd name="T81" fmla="*/ 42 h 645"/>
                <a:gd name="T82" fmla="*/ 267 w 676"/>
                <a:gd name="T83" fmla="*/ 82 h 645"/>
                <a:gd name="T84" fmla="*/ 257 w 676"/>
                <a:gd name="T85" fmla="*/ 82 h 645"/>
                <a:gd name="T86" fmla="*/ 388 w 676"/>
                <a:gd name="T87" fmla="*/ 82 h 645"/>
                <a:gd name="T88" fmla="*/ 418 w 676"/>
                <a:gd name="T89" fmla="*/ 42 h 645"/>
                <a:gd name="T90" fmla="*/ 428 w 676"/>
                <a:gd name="T91" fmla="*/ 52 h 645"/>
                <a:gd name="T92" fmla="*/ 393 w 676"/>
                <a:gd name="T93" fmla="*/ 85 h 645"/>
                <a:gd name="T94" fmla="*/ 320 w 676"/>
                <a:gd name="T95" fmla="*/ 50 h 645"/>
                <a:gd name="T96" fmla="*/ 327 w 676"/>
                <a:gd name="T97" fmla="*/ 0 h 645"/>
                <a:gd name="T98" fmla="*/ 334 w 676"/>
                <a:gd name="T99" fmla="*/ 50 h 645"/>
                <a:gd name="T100" fmla="*/ 320 w 676"/>
                <a:gd name="T101" fmla="*/ 50 h 645"/>
                <a:gd name="T102" fmla="*/ 201 w 676"/>
                <a:gd name="T103" fmla="*/ 332 h 645"/>
                <a:gd name="T104" fmla="*/ 141 w 676"/>
                <a:gd name="T105" fmla="*/ 393 h 645"/>
                <a:gd name="T106" fmla="*/ 127 w 676"/>
                <a:gd name="T107" fmla="*/ 393 h 645"/>
                <a:gd name="T108" fmla="*/ 66 w 676"/>
                <a:gd name="T109" fmla="*/ 332 h 645"/>
                <a:gd name="T110" fmla="*/ 66 w 676"/>
                <a:gd name="T111" fmla="*/ 318 h 645"/>
                <a:gd name="T112" fmla="*/ 127 w 676"/>
                <a:gd name="T113" fmla="*/ 258 h 645"/>
                <a:gd name="T114" fmla="*/ 141 w 676"/>
                <a:gd name="T115" fmla="*/ 258 h 645"/>
                <a:gd name="T116" fmla="*/ 201 w 676"/>
                <a:gd name="T117" fmla="*/ 31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6" h="645">
                  <a:moveTo>
                    <a:pt x="676" y="391"/>
                  </a:moveTo>
                  <a:cubicBezTo>
                    <a:pt x="676" y="390"/>
                    <a:pt x="676" y="390"/>
                    <a:pt x="676" y="390"/>
                  </a:cubicBezTo>
                  <a:cubicBezTo>
                    <a:pt x="675" y="390"/>
                    <a:pt x="675" y="389"/>
                    <a:pt x="675" y="388"/>
                  </a:cubicBezTo>
                  <a:cubicBezTo>
                    <a:pt x="675" y="388"/>
                    <a:pt x="675" y="388"/>
                    <a:pt x="675" y="388"/>
                  </a:cubicBezTo>
                  <a:cubicBezTo>
                    <a:pt x="521" y="189"/>
                    <a:pt x="521" y="189"/>
                    <a:pt x="521" y="189"/>
                  </a:cubicBezTo>
                  <a:cubicBezTo>
                    <a:pt x="520" y="187"/>
                    <a:pt x="518" y="186"/>
                    <a:pt x="516" y="186"/>
                  </a:cubicBezTo>
                  <a:cubicBezTo>
                    <a:pt x="374" y="186"/>
                    <a:pt x="374" y="186"/>
                    <a:pt x="374" y="186"/>
                  </a:cubicBezTo>
                  <a:cubicBezTo>
                    <a:pt x="374" y="133"/>
                    <a:pt x="374" y="133"/>
                    <a:pt x="374" y="133"/>
                  </a:cubicBezTo>
                  <a:cubicBezTo>
                    <a:pt x="374" y="107"/>
                    <a:pt x="353" y="86"/>
                    <a:pt x="327" y="86"/>
                  </a:cubicBezTo>
                  <a:cubicBezTo>
                    <a:pt x="302" y="86"/>
                    <a:pt x="281" y="107"/>
                    <a:pt x="281" y="133"/>
                  </a:cubicBezTo>
                  <a:cubicBezTo>
                    <a:pt x="281" y="186"/>
                    <a:pt x="281" y="186"/>
                    <a:pt x="281" y="186"/>
                  </a:cubicBezTo>
                  <a:cubicBezTo>
                    <a:pt x="7" y="186"/>
                    <a:pt x="7" y="186"/>
                    <a:pt x="7" y="186"/>
                  </a:cubicBezTo>
                  <a:cubicBezTo>
                    <a:pt x="3" y="186"/>
                    <a:pt x="0" y="189"/>
                    <a:pt x="0" y="193"/>
                  </a:cubicBezTo>
                  <a:cubicBezTo>
                    <a:pt x="0" y="563"/>
                    <a:pt x="0" y="563"/>
                    <a:pt x="0" y="563"/>
                  </a:cubicBezTo>
                  <a:cubicBezTo>
                    <a:pt x="0" y="567"/>
                    <a:pt x="3" y="570"/>
                    <a:pt x="7" y="570"/>
                  </a:cubicBezTo>
                  <a:cubicBezTo>
                    <a:pt x="86" y="570"/>
                    <a:pt x="86" y="570"/>
                    <a:pt x="86" y="570"/>
                  </a:cubicBezTo>
                  <a:cubicBezTo>
                    <a:pt x="90" y="612"/>
                    <a:pt x="125" y="645"/>
                    <a:pt x="167" y="645"/>
                  </a:cubicBezTo>
                  <a:cubicBezTo>
                    <a:pt x="210" y="645"/>
                    <a:pt x="245" y="612"/>
                    <a:pt x="249" y="570"/>
                  </a:cubicBezTo>
                  <a:cubicBezTo>
                    <a:pt x="430" y="570"/>
                    <a:pt x="430" y="570"/>
                    <a:pt x="430" y="570"/>
                  </a:cubicBezTo>
                  <a:cubicBezTo>
                    <a:pt x="433" y="612"/>
                    <a:pt x="468" y="645"/>
                    <a:pt x="511" y="645"/>
                  </a:cubicBezTo>
                  <a:cubicBezTo>
                    <a:pt x="554" y="645"/>
                    <a:pt x="589" y="612"/>
                    <a:pt x="593" y="570"/>
                  </a:cubicBezTo>
                  <a:cubicBezTo>
                    <a:pt x="669" y="570"/>
                    <a:pt x="669" y="570"/>
                    <a:pt x="669" y="570"/>
                  </a:cubicBezTo>
                  <a:cubicBezTo>
                    <a:pt x="673" y="570"/>
                    <a:pt x="676" y="567"/>
                    <a:pt x="676" y="563"/>
                  </a:cubicBezTo>
                  <a:cubicBezTo>
                    <a:pt x="676" y="393"/>
                    <a:pt x="676" y="393"/>
                    <a:pt x="676" y="393"/>
                  </a:cubicBezTo>
                  <a:cubicBezTo>
                    <a:pt x="676" y="392"/>
                    <a:pt x="676" y="391"/>
                    <a:pt x="676" y="391"/>
                  </a:cubicBezTo>
                  <a:close/>
                  <a:moveTo>
                    <a:pt x="655" y="386"/>
                  </a:moveTo>
                  <a:cubicBezTo>
                    <a:pt x="461" y="386"/>
                    <a:pt x="461" y="386"/>
                    <a:pt x="461" y="386"/>
                  </a:cubicBezTo>
                  <a:cubicBezTo>
                    <a:pt x="461" y="248"/>
                    <a:pt x="461" y="248"/>
                    <a:pt x="461" y="248"/>
                  </a:cubicBezTo>
                  <a:cubicBezTo>
                    <a:pt x="549" y="248"/>
                    <a:pt x="549" y="248"/>
                    <a:pt x="549" y="248"/>
                  </a:cubicBezTo>
                  <a:lnTo>
                    <a:pt x="655" y="386"/>
                  </a:lnTo>
                  <a:close/>
                  <a:moveTo>
                    <a:pt x="295" y="133"/>
                  </a:moveTo>
                  <a:cubicBezTo>
                    <a:pt x="295" y="115"/>
                    <a:pt x="309" y="100"/>
                    <a:pt x="327" y="100"/>
                  </a:cubicBezTo>
                  <a:cubicBezTo>
                    <a:pt x="345" y="100"/>
                    <a:pt x="360" y="115"/>
                    <a:pt x="360" y="133"/>
                  </a:cubicBezTo>
                  <a:cubicBezTo>
                    <a:pt x="360" y="186"/>
                    <a:pt x="360" y="186"/>
                    <a:pt x="360" y="186"/>
                  </a:cubicBezTo>
                  <a:cubicBezTo>
                    <a:pt x="295" y="186"/>
                    <a:pt x="295" y="186"/>
                    <a:pt x="295" y="186"/>
                  </a:cubicBezTo>
                  <a:lnTo>
                    <a:pt x="295" y="133"/>
                  </a:lnTo>
                  <a:close/>
                  <a:moveTo>
                    <a:pt x="167" y="631"/>
                  </a:moveTo>
                  <a:cubicBezTo>
                    <a:pt x="130" y="631"/>
                    <a:pt x="100" y="600"/>
                    <a:pt x="100" y="563"/>
                  </a:cubicBezTo>
                  <a:cubicBezTo>
                    <a:pt x="100" y="526"/>
                    <a:pt x="130" y="495"/>
                    <a:pt x="167" y="495"/>
                  </a:cubicBezTo>
                  <a:cubicBezTo>
                    <a:pt x="205" y="495"/>
                    <a:pt x="235" y="526"/>
                    <a:pt x="235" y="563"/>
                  </a:cubicBezTo>
                  <a:cubicBezTo>
                    <a:pt x="235" y="600"/>
                    <a:pt x="205" y="631"/>
                    <a:pt x="167" y="631"/>
                  </a:cubicBezTo>
                  <a:close/>
                  <a:moveTo>
                    <a:pt x="511" y="631"/>
                  </a:moveTo>
                  <a:cubicBezTo>
                    <a:pt x="475" y="631"/>
                    <a:pt x="445" y="602"/>
                    <a:pt x="444" y="566"/>
                  </a:cubicBezTo>
                  <a:cubicBezTo>
                    <a:pt x="444" y="565"/>
                    <a:pt x="444" y="564"/>
                    <a:pt x="444" y="563"/>
                  </a:cubicBezTo>
                  <a:cubicBezTo>
                    <a:pt x="444" y="562"/>
                    <a:pt x="444" y="561"/>
                    <a:pt x="444" y="560"/>
                  </a:cubicBezTo>
                  <a:cubicBezTo>
                    <a:pt x="445" y="524"/>
                    <a:pt x="475" y="495"/>
                    <a:pt x="511" y="495"/>
                  </a:cubicBezTo>
                  <a:cubicBezTo>
                    <a:pt x="549" y="495"/>
                    <a:pt x="579" y="526"/>
                    <a:pt x="579" y="563"/>
                  </a:cubicBezTo>
                  <a:cubicBezTo>
                    <a:pt x="579" y="600"/>
                    <a:pt x="549" y="631"/>
                    <a:pt x="511" y="631"/>
                  </a:cubicBezTo>
                  <a:close/>
                  <a:moveTo>
                    <a:pt x="593" y="556"/>
                  </a:moveTo>
                  <a:cubicBezTo>
                    <a:pt x="589" y="514"/>
                    <a:pt x="554" y="481"/>
                    <a:pt x="511" y="481"/>
                  </a:cubicBezTo>
                  <a:cubicBezTo>
                    <a:pt x="468" y="481"/>
                    <a:pt x="433" y="514"/>
                    <a:pt x="430" y="556"/>
                  </a:cubicBezTo>
                  <a:cubicBezTo>
                    <a:pt x="249" y="556"/>
                    <a:pt x="249" y="556"/>
                    <a:pt x="249" y="556"/>
                  </a:cubicBezTo>
                  <a:cubicBezTo>
                    <a:pt x="245" y="514"/>
                    <a:pt x="210" y="481"/>
                    <a:pt x="167" y="481"/>
                  </a:cubicBezTo>
                  <a:cubicBezTo>
                    <a:pt x="125" y="481"/>
                    <a:pt x="90" y="514"/>
                    <a:pt x="86" y="556"/>
                  </a:cubicBezTo>
                  <a:cubicBezTo>
                    <a:pt x="14" y="556"/>
                    <a:pt x="14" y="556"/>
                    <a:pt x="14" y="556"/>
                  </a:cubicBezTo>
                  <a:cubicBezTo>
                    <a:pt x="14" y="200"/>
                    <a:pt x="14" y="200"/>
                    <a:pt x="14" y="200"/>
                  </a:cubicBezTo>
                  <a:cubicBezTo>
                    <a:pt x="512" y="200"/>
                    <a:pt x="512" y="200"/>
                    <a:pt x="512" y="200"/>
                  </a:cubicBezTo>
                  <a:cubicBezTo>
                    <a:pt x="539" y="234"/>
                    <a:pt x="539" y="234"/>
                    <a:pt x="539" y="234"/>
                  </a:cubicBezTo>
                  <a:cubicBezTo>
                    <a:pt x="454" y="234"/>
                    <a:pt x="454" y="234"/>
                    <a:pt x="454" y="234"/>
                  </a:cubicBezTo>
                  <a:cubicBezTo>
                    <a:pt x="450" y="234"/>
                    <a:pt x="447" y="237"/>
                    <a:pt x="447" y="241"/>
                  </a:cubicBezTo>
                  <a:cubicBezTo>
                    <a:pt x="447" y="393"/>
                    <a:pt x="447" y="393"/>
                    <a:pt x="447" y="393"/>
                  </a:cubicBezTo>
                  <a:cubicBezTo>
                    <a:pt x="447" y="396"/>
                    <a:pt x="450" y="400"/>
                    <a:pt x="454" y="400"/>
                  </a:cubicBezTo>
                  <a:cubicBezTo>
                    <a:pt x="662" y="400"/>
                    <a:pt x="662" y="400"/>
                    <a:pt x="662" y="400"/>
                  </a:cubicBezTo>
                  <a:cubicBezTo>
                    <a:pt x="662" y="556"/>
                    <a:pt x="662" y="556"/>
                    <a:pt x="662" y="556"/>
                  </a:cubicBezTo>
                  <a:lnTo>
                    <a:pt x="593" y="556"/>
                  </a:lnTo>
                  <a:close/>
                  <a:moveTo>
                    <a:pt x="185" y="143"/>
                  </a:moveTo>
                  <a:cubicBezTo>
                    <a:pt x="185" y="139"/>
                    <a:pt x="188" y="136"/>
                    <a:pt x="192" y="136"/>
                  </a:cubicBezTo>
                  <a:cubicBezTo>
                    <a:pt x="235" y="136"/>
                    <a:pt x="235" y="136"/>
                    <a:pt x="235" y="136"/>
                  </a:cubicBezTo>
                  <a:cubicBezTo>
                    <a:pt x="239" y="136"/>
                    <a:pt x="242" y="139"/>
                    <a:pt x="242" y="143"/>
                  </a:cubicBezTo>
                  <a:cubicBezTo>
                    <a:pt x="242" y="147"/>
                    <a:pt x="239" y="150"/>
                    <a:pt x="235" y="150"/>
                  </a:cubicBezTo>
                  <a:cubicBezTo>
                    <a:pt x="192" y="150"/>
                    <a:pt x="192" y="150"/>
                    <a:pt x="192" y="150"/>
                  </a:cubicBezTo>
                  <a:cubicBezTo>
                    <a:pt x="188" y="150"/>
                    <a:pt x="185" y="147"/>
                    <a:pt x="185" y="143"/>
                  </a:cubicBezTo>
                  <a:close/>
                  <a:moveTo>
                    <a:pt x="420" y="136"/>
                  </a:moveTo>
                  <a:cubicBezTo>
                    <a:pt x="463" y="136"/>
                    <a:pt x="463" y="136"/>
                    <a:pt x="463" y="136"/>
                  </a:cubicBezTo>
                  <a:cubicBezTo>
                    <a:pt x="467" y="136"/>
                    <a:pt x="470" y="139"/>
                    <a:pt x="470" y="143"/>
                  </a:cubicBezTo>
                  <a:cubicBezTo>
                    <a:pt x="470" y="147"/>
                    <a:pt x="467" y="150"/>
                    <a:pt x="463" y="150"/>
                  </a:cubicBezTo>
                  <a:cubicBezTo>
                    <a:pt x="420" y="150"/>
                    <a:pt x="420" y="150"/>
                    <a:pt x="420" y="150"/>
                  </a:cubicBezTo>
                  <a:cubicBezTo>
                    <a:pt x="416" y="150"/>
                    <a:pt x="413" y="147"/>
                    <a:pt x="413" y="143"/>
                  </a:cubicBezTo>
                  <a:cubicBezTo>
                    <a:pt x="413" y="139"/>
                    <a:pt x="416" y="136"/>
                    <a:pt x="420" y="136"/>
                  </a:cubicBezTo>
                  <a:close/>
                  <a:moveTo>
                    <a:pt x="226" y="52"/>
                  </a:moveTo>
                  <a:cubicBezTo>
                    <a:pt x="224" y="49"/>
                    <a:pt x="224" y="45"/>
                    <a:pt x="226" y="42"/>
                  </a:cubicBezTo>
                  <a:cubicBezTo>
                    <a:pt x="229" y="39"/>
                    <a:pt x="234" y="39"/>
                    <a:pt x="236" y="42"/>
                  </a:cubicBezTo>
                  <a:cubicBezTo>
                    <a:pt x="267" y="73"/>
                    <a:pt x="267" y="73"/>
                    <a:pt x="267" y="73"/>
                  </a:cubicBezTo>
                  <a:cubicBezTo>
                    <a:pt x="270" y="75"/>
                    <a:pt x="270" y="80"/>
                    <a:pt x="267" y="82"/>
                  </a:cubicBezTo>
                  <a:cubicBezTo>
                    <a:pt x="265" y="84"/>
                    <a:pt x="264" y="85"/>
                    <a:pt x="262" y="85"/>
                  </a:cubicBezTo>
                  <a:cubicBezTo>
                    <a:pt x="260" y="85"/>
                    <a:pt x="258" y="84"/>
                    <a:pt x="257" y="82"/>
                  </a:cubicBezTo>
                  <a:lnTo>
                    <a:pt x="226" y="52"/>
                  </a:lnTo>
                  <a:close/>
                  <a:moveTo>
                    <a:pt x="388" y="82"/>
                  </a:moveTo>
                  <a:cubicBezTo>
                    <a:pt x="385" y="80"/>
                    <a:pt x="385" y="75"/>
                    <a:pt x="388" y="73"/>
                  </a:cubicBezTo>
                  <a:cubicBezTo>
                    <a:pt x="418" y="42"/>
                    <a:pt x="418" y="42"/>
                    <a:pt x="418" y="42"/>
                  </a:cubicBezTo>
                  <a:cubicBezTo>
                    <a:pt x="421" y="39"/>
                    <a:pt x="425" y="39"/>
                    <a:pt x="428" y="42"/>
                  </a:cubicBezTo>
                  <a:cubicBezTo>
                    <a:pt x="431" y="45"/>
                    <a:pt x="431" y="49"/>
                    <a:pt x="428" y="52"/>
                  </a:cubicBezTo>
                  <a:cubicBezTo>
                    <a:pt x="398" y="82"/>
                    <a:pt x="398" y="82"/>
                    <a:pt x="398" y="82"/>
                  </a:cubicBezTo>
                  <a:cubicBezTo>
                    <a:pt x="396" y="84"/>
                    <a:pt x="395" y="85"/>
                    <a:pt x="393" y="85"/>
                  </a:cubicBezTo>
                  <a:cubicBezTo>
                    <a:pt x="391" y="85"/>
                    <a:pt x="389" y="84"/>
                    <a:pt x="388" y="82"/>
                  </a:cubicBezTo>
                  <a:close/>
                  <a:moveTo>
                    <a:pt x="320" y="50"/>
                  </a:moveTo>
                  <a:cubicBezTo>
                    <a:pt x="320" y="7"/>
                    <a:pt x="320" y="7"/>
                    <a:pt x="320" y="7"/>
                  </a:cubicBezTo>
                  <a:cubicBezTo>
                    <a:pt x="320" y="4"/>
                    <a:pt x="323" y="0"/>
                    <a:pt x="327" y="0"/>
                  </a:cubicBezTo>
                  <a:cubicBezTo>
                    <a:pt x="331" y="0"/>
                    <a:pt x="334" y="4"/>
                    <a:pt x="334" y="7"/>
                  </a:cubicBezTo>
                  <a:cubicBezTo>
                    <a:pt x="334" y="50"/>
                    <a:pt x="334" y="50"/>
                    <a:pt x="334" y="50"/>
                  </a:cubicBezTo>
                  <a:cubicBezTo>
                    <a:pt x="334" y="54"/>
                    <a:pt x="331" y="57"/>
                    <a:pt x="327" y="57"/>
                  </a:cubicBezTo>
                  <a:cubicBezTo>
                    <a:pt x="323" y="57"/>
                    <a:pt x="320" y="54"/>
                    <a:pt x="320" y="50"/>
                  </a:cubicBezTo>
                  <a:close/>
                  <a:moveTo>
                    <a:pt x="208" y="325"/>
                  </a:moveTo>
                  <a:cubicBezTo>
                    <a:pt x="208" y="329"/>
                    <a:pt x="205" y="332"/>
                    <a:pt x="201" y="332"/>
                  </a:cubicBezTo>
                  <a:cubicBezTo>
                    <a:pt x="141" y="332"/>
                    <a:pt x="141" y="332"/>
                    <a:pt x="141" y="332"/>
                  </a:cubicBezTo>
                  <a:cubicBezTo>
                    <a:pt x="141" y="393"/>
                    <a:pt x="141" y="393"/>
                    <a:pt x="141" y="393"/>
                  </a:cubicBezTo>
                  <a:cubicBezTo>
                    <a:pt x="141" y="396"/>
                    <a:pt x="137" y="400"/>
                    <a:pt x="134" y="400"/>
                  </a:cubicBezTo>
                  <a:cubicBezTo>
                    <a:pt x="130" y="400"/>
                    <a:pt x="127" y="396"/>
                    <a:pt x="127" y="393"/>
                  </a:cubicBezTo>
                  <a:cubicBezTo>
                    <a:pt x="127" y="332"/>
                    <a:pt x="127" y="332"/>
                    <a:pt x="127" y="332"/>
                  </a:cubicBezTo>
                  <a:cubicBezTo>
                    <a:pt x="66" y="332"/>
                    <a:pt x="66" y="332"/>
                    <a:pt x="66" y="332"/>
                  </a:cubicBezTo>
                  <a:cubicBezTo>
                    <a:pt x="62" y="332"/>
                    <a:pt x="59" y="329"/>
                    <a:pt x="59" y="325"/>
                  </a:cubicBezTo>
                  <a:cubicBezTo>
                    <a:pt x="59" y="321"/>
                    <a:pt x="62" y="318"/>
                    <a:pt x="66" y="318"/>
                  </a:cubicBezTo>
                  <a:cubicBezTo>
                    <a:pt x="127" y="318"/>
                    <a:pt x="127" y="318"/>
                    <a:pt x="127" y="318"/>
                  </a:cubicBezTo>
                  <a:cubicBezTo>
                    <a:pt x="127" y="258"/>
                    <a:pt x="127" y="258"/>
                    <a:pt x="127" y="258"/>
                  </a:cubicBezTo>
                  <a:cubicBezTo>
                    <a:pt x="127" y="254"/>
                    <a:pt x="130" y="251"/>
                    <a:pt x="134" y="251"/>
                  </a:cubicBezTo>
                  <a:cubicBezTo>
                    <a:pt x="137" y="251"/>
                    <a:pt x="141" y="254"/>
                    <a:pt x="141" y="258"/>
                  </a:cubicBezTo>
                  <a:cubicBezTo>
                    <a:pt x="141" y="318"/>
                    <a:pt x="141" y="318"/>
                    <a:pt x="141" y="318"/>
                  </a:cubicBezTo>
                  <a:cubicBezTo>
                    <a:pt x="201" y="318"/>
                    <a:pt x="201" y="318"/>
                    <a:pt x="201" y="318"/>
                  </a:cubicBezTo>
                  <a:cubicBezTo>
                    <a:pt x="205" y="318"/>
                    <a:pt x="208" y="321"/>
                    <a:pt x="208" y="325"/>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96" name="Group 98"/>
            <p:cNvGrpSpPr/>
            <p:nvPr/>
          </p:nvGrpSpPr>
          <p:grpSpPr>
            <a:xfrm>
              <a:off x="8519362" y="1185068"/>
              <a:ext cx="793677" cy="507501"/>
              <a:chOff x="8472242" y="1732358"/>
              <a:chExt cx="793677" cy="507501"/>
            </a:xfrm>
          </p:grpSpPr>
          <p:sp>
            <p:nvSpPr>
              <p:cNvPr id="98" name="Freeform 24"/>
              <p:cNvSpPr>
                <a:spLocks noEditPoints="1"/>
              </p:cNvSpPr>
              <p:nvPr/>
            </p:nvSpPr>
            <p:spPr bwMode="auto">
              <a:xfrm>
                <a:off x="8472242" y="1732358"/>
                <a:ext cx="793677" cy="507501"/>
              </a:xfrm>
              <a:custGeom>
                <a:avLst/>
                <a:gdLst>
                  <a:gd name="T0" fmla="*/ 658 w 676"/>
                  <a:gd name="T1" fmla="*/ 217 h 431"/>
                  <a:gd name="T2" fmla="*/ 636 w 676"/>
                  <a:gd name="T3" fmla="*/ 217 h 431"/>
                  <a:gd name="T4" fmla="*/ 600 w 676"/>
                  <a:gd name="T5" fmla="*/ 129 h 431"/>
                  <a:gd name="T6" fmla="*/ 555 w 676"/>
                  <a:gd name="T7" fmla="*/ 95 h 431"/>
                  <a:gd name="T8" fmla="*/ 438 w 676"/>
                  <a:gd name="T9" fmla="*/ 95 h 431"/>
                  <a:gd name="T10" fmla="*/ 438 w 676"/>
                  <a:gd name="T11" fmla="*/ 7 h 431"/>
                  <a:gd name="T12" fmla="*/ 431 w 676"/>
                  <a:gd name="T13" fmla="*/ 0 h 431"/>
                  <a:gd name="T14" fmla="*/ 7 w 676"/>
                  <a:gd name="T15" fmla="*/ 0 h 431"/>
                  <a:gd name="T16" fmla="*/ 0 w 676"/>
                  <a:gd name="T17" fmla="*/ 7 h 431"/>
                  <a:gd name="T18" fmla="*/ 0 w 676"/>
                  <a:gd name="T19" fmla="*/ 368 h 431"/>
                  <a:gd name="T20" fmla="*/ 7 w 676"/>
                  <a:gd name="T21" fmla="*/ 375 h 431"/>
                  <a:gd name="T22" fmla="*/ 104 w 676"/>
                  <a:gd name="T23" fmla="*/ 375 h 431"/>
                  <a:gd name="T24" fmla="*/ 167 w 676"/>
                  <a:gd name="T25" fmla="*/ 431 h 431"/>
                  <a:gd name="T26" fmla="*/ 230 w 676"/>
                  <a:gd name="T27" fmla="*/ 375 h 431"/>
                  <a:gd name="T28" fmla="*/ 470 w 676"/>
                  <a:gd name="T29" fmla="*/ 375 h 431"/>
                  <a:gd name="T30" fmla="*/ 533 w 676"/>
                  <a:gd name="T31" fmla="*/ 431 h 431"/>
                  <a:gd name="T32" fmla="*/ 596 w 676"/>
                  <a:gd name="T33" fmla="*/ 375 h 431"/>
                  <a:gd name="T34" fmla="*/ 658 w 676"/>
                  <a:gd name="T35" fmla="*/ 375 h 431"/>
                  <a:gd name="T36" fmla="*/ 676 w 676"/>
                  <a:gd name="T37" fmla="*/ 357 h 431"/>
                  <a:gd name="T38" fmla="*/ 676 w 676"/>
                  <a:gd name="T39" fmla="*/ 235 h 431"/>
                  <a:gd name="T40" fmla="*/ 658 w 676"/>
                  <a:gd name="T41" fmla="*/ 217 h 431"/>
                  <a:gd name="T42" fmla="*/ 555 w 676"/>
                  <a:gd name="T43" fmla="*/ 109 h 431"/>
                  <a:gd name="T44" fmla="*/ 587 w 676"/>
                  <a:gd name="T45" fmla="*/ 134 h 431"/>
                  <a:gd name="T46" fmla="*/ 621 w 676"/>
                  <a:gd name="T47" fmla="*/ 217 h 431"/>
                  <a:gd name="T48" fmla="*/ 438 w 676"/>
                  <a:gd name="T49" fmla="*/ 217 h 431"/>
                  <a:gd name="T50" fmla="*/ 438 w 676"/>
                  <a:gd name="T51" fmla="*/ 109 h 431"/>
                  <a:gd name="T52" fmla="*/ 555 w 676"/>
                  <a:gd name="T53" fmla="*/ 109 h 431"/>
                  <a:gd name="T54" fmla="*/ 14 w 676"/>
                  <a:gd name="T55" fmla="*/ 14 h 431"/>
                  <a:gd name="T56" fmla="*/ 424 w 676"/>
                  <a:gd name="T57" fmla="*/ 14 h 431"/>
                  <a:gd name="T58" fmla="*/ 424 w 676"/>
                  <a:gd name="T59" fmla="*/ 361 h 431"/>
                  <a:gd name="T60" fmla="*/ 230 w 676"/>
                  <a:gd name="T61" fmla="*/ 361 h 431"/>
                  <a:gd name="T62" fmla="*/ 167 w 676"/>
                  <a:gd name="T63" fmla="*/ 304 h 431"/>
                  <a:gd name="T64" fmla="*/ 104 w 676"/>
                  <a:gd name="T65" fmla="*/ 361 h 431"/>
                  <a:gd name="T66" fmla="*/ 14 w 676"/>
                  <a:gd name="T67" fmla="*/ 361 h 431"/>
                  <a:gd name="T68" fmla="*/ 14 w 676"/>
                  <a:gd name="T69" fmla="*/ 14 h 431"/>
                  <a:gd name="T70" fmla="*/ 167 w 676"/>
                  <a:gd name="T71" fmla="*/ 417 h 431"/>
                  <a:gd name="T72" fmla="*/ 118 w 676"/>
                  <a:gd name="T73" fmla="*/ 368 h 431"/>
                  <a:gd name="T74" fmla="*/ 167 w 676"/>
                  <a:gd name="T75" fmla="*/ 318 h 431"/>
                  <a:gd name="T76" fmla="*/ 216 w 676"/>
                  <a:gd name="T77" fmla="*/ 368 h 431"/>
                  <a:gd name="T78" fmla="*/ 167 w 676"/>
                  <a:gd name="T79" fmla="*/ 417 h 431"/>
                  <a:gd name="T80" fmla="*/ 533 w 676"/>
                  <a:gd name="T81" fmla="*/ 417 h 431"/>
                  <a:gd name="T82" fmla="*/ 484 w 676"/>
                  <a:gd name="T83" fmla="*/ 368 h 431"/>
                  <a:gd name="T84" fmla="*/ 533 w 676"/>
                  <a:gd name="T85" fmla="*/ 318 h 431"/>
                  <a:gd name="T86" fmla="*/ 582 w 676"/>
                  <a:gd name="T87" fmla="*/ 366 h 431"/>
                  <a:gd name="T88" fmla="*/ 582 w 676"/>
                  <a:gd name="T89" fmla="*/ 368 h 431"/>
                  <a:gd name="T90" fmla="*/ 582 w 676"/>
                  <a:gd name="T91" fmla="*/ 369 h 431"/>
                  <a:gd name="T92" fmla="*/ 533 w 676"/>
                  <a:gd name="T93" fmla="*/ 417 h 431"/>
                  <a:gd name="T94" fmla="*/ 662 w 676"/>
                  <a:gd name="T95" fmla="*/ 357 h 431"/>
                  <a:gd name="T96" fmla="*/ 658 w 676"/>
                  <a:gd name="T97" fmla="*/ 361 h 431"/>
                  <a:gd name="T98" fmla="*/ 596 w 676"/>
                  <a:gd name="T99" fmla="*/ 361 h 431"/>
                  <a:gd name="T100" fmla="*/ 533 w 676"/>
                  <a:gd name="T101" fmla="*/ 304 h 431"/>
                  <a:gd name="T102" fmla="*/ 470 w 676"/>
                  <a:gd name="T103" fmla="*/ 361 h 431"/>
                  <a:gd name="T104" fmla="*/ 438 w 676"/>
                  <a:gd name="T105" fmla="*/ 361 h 431"/>
                  <a:gd name="T106" fmla="*/ 438 w 676"/>
                  <a:gd name="T107" fmla="*/ 231 h 431"/>
                  <a:gd name="T108" fmla="*/ 658 w 676"/>
                  <a:gd name="T109" fmla="*/ 231 h 431"/>
                  <a:gd name="T110" fmla="*/ 662 w 676"/>
                  <a:gd name="T111" fmla="*/ 235 h 431"/>
                  <a:gd name="T112" fmla="*/ 662 w 676"/>
                  <a:gd name="T113" fmla="*/ 3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6" h="431">
                    <a:moveTo>
                      <a:pt x="658" y="217"/>
                    </a:moveTo>
                    <a:cubicBezTo>
                      <a:pt x="636" y="217"/>
                      <a:pt x="636" y="217"/>
                      <a:pt x="636" y="217"/>
                    </a:cubicBezTo>
                    <a:cubicBezTo>
                      <a:pt x="627" y="196"/>
                      <a:pt x="600" y="129"/>
                      <a:pt x="600" y="129"/>
                    </a:cubicBezTo>
                    <a:cubicBezTo>
                      <a:pt x="592" y="110"/>
                      <a:pt x="572" y="95"/>
                      <a:pt x="555" y="95"/>
                    </a:cubicBezTo>
                    <a:cubicBezTo>
                      <a:pt x="438" y="95"/>
                      <a:pt x="438" y="95"/>
                      <a:pt x="438" y="95"/>
                    </a:cubicBezTo>
                    <a:cubicBezTo>
                      <a:pt x="438" y="7"/>
                      <a:pt x="438" y="7"/>
                      <a:pt x="438" y="7"/>
                    </a:cubicBezTo>
                    <a:cubicBezTo>
                      <a:pt x="438" y="3"/>
                      <a:pt x="434" y="0"/>
                      <a:pt x="431" y="0"/>
                    </a:cubicBezTo>
                    <a:cubicBezTo>
                      <a:pt x="7" y="0"/>
                      <a:pt x="7" y="0"/>
                      <a:pt x="7" y="0"/>
                    </a:cubicBezTo>
                    <a:cubicBezTo>
                      <a:pt x="3" y="0"/>
                      <a:pt x="0" y="3"/>
                      <a:pt x="0" y="7"/>
                    </a:cubicBezTo>
                    <a:cubicBezTo>
                      <a:pt x="0" y="368"/>
                      <a:pt x="0" y="368"/>
                      <a:pt x="0" y="368"/>
                    </a:cubicBezTo>
                    <a:cubicBezTo>
                      <a:pt x="0" y="371"/>
                      <a:pt x="3" y="375"/>
                      <a:pt x="7" y="375"/>
                    </a:cubicBezTo>
                    <a:cubicBezTo>
                      <a:pt x="104" y="375"/>
                      <a:pt x="104" y="375"/>
                      <a:pt x="104" y="375"/>
                    </a:cubicBezTo>
                    <a:cubicBezTo>
                      <a:pt x="108" y="406"/>
                      <a:pt x="134" y="431"/>
                      <a:pt x="167" y="431"/>
                    </a:cubicBezTo>
                    <a:cubicBezTo>
                      <a:pt x="199" y="431"/>
                      <a:pt x="226" y="406"/>
                      <a:pt x="230" y="375"/>
                    </a:cubicBezTo>
                    <a:cubicBezTo>
                      <a:pt x="470" y="375"/>
                      <a:pt x="470" y="375"/>
                      <a:pt x="470" y="375"/>
                    </a:cubicBezTo>
                    <a:cubicBezTo>
                      <a:pt x="474" y="406"/>
                      <a:pt x="501" y="431"/>
                      <a:pt x="533" y="431"/>
                    </a:cubicBezTo>
                    <a:cubicBezTo>
                      <a:pt x="565" y="431"/>
                      <a:pt x="592" y="406"/>
                      <a:pt x="596" y="375"/>
                    </a:cubicBezTo>
                    <a:cubicBezTo>
                      <a:pt x="658" y="375"/>
                      <a:pt x="658" y="375"/>
                      <a:pt x="658" y="375"/>
                    </a:cubicBezTo>
                    <a:cubicBezTo>
                      <a:pt x="668" y="375"/>
                      <a:pt x="676" y="367"/>
                      <a:pt x="676" y="357"/>
                    </a:cubicBezTo>
                    <a:cubicBezTo>
                      <a:pt x="676" y="235"/>
                      <a:pt x="676" y="235"/>
                      <a:pt x="676" y="235"/>
                    </a:cubicBezTo>
                    <a:cubicBezTo>
                      <a:pt x="676" y="225"/>
                      <a:pt x="668" y="217"/>
                      <a:pt x="658" y="217"/>
                    </a:cubicBezTo>
                    <a:close/>
                    <a:moveTo>
                      <a:pt x="555" y="109"/>
                    </a:moveTo>
                    <a:cubicBezTo>
                      <a:pt x="567" y="109"/>
                      <a:pt x="581" y="121"/>
                      <a:pt x="587" y="134"/>
                    </a:cubicBezTo>
                    <a:cubicBezTo>
                      <a:pt x="588" y="137"/>
                      <a:pt x="610" y="192"/>
                      <a:pt x="621" y="217"/>
                    </a:cubicBezTo>
                    <a:cubicBezTo>
                      <a:pt x="438" y="217"/>
                      <a:pt x="438" y="217"/>
                      <a:pt x="438" y="217"/>
                    </a:cubicBezTo>
                    <a:cubicBezTo>
                      <a:pt x="438" y="109"/>
                      <a:pt x="438" y="109"/>
                      <a:pt x="438" y="109"/>
                    </a:cubicBezTo>
                    <a:lnTo>
                      <a:pt x="555" y="109"/>
                    </a:lnTo>
                    <a:close/>
                    <a:moveTo>
                      <a:pt x="14" y="14"/>
                    </a:moveTo>
                    <a:cubicBezTo>
                      <a:pt x="424" y="14"/>
                      <a:pt x="424" y="14"/>
                      <a:pt x="424" y="14"/>
                    </a:cubicBezTo>
                    <a:cubicBezTo>
                      <a:pt x="424" y="361"/>
                      <a:pt x="424" y="361"/>
                      <a:pt x="424" y="361"/>
                    </a:cubicBezTo>
                    <a:cubicBezTo>
                      <a:pt x="230" y="361"/>
                      <a:pt x="230" y="361"/>
                      <a:pt x="230" y="361"/>
                    </a:cubicBezTo>
                    <a:cubicBezTo>
                      <a:pt x="226" y="329"/>
                      <a:pt x="199" y="304"/>
                      <a:pt x="167" y="304"/>
                    </a:cubicBezTo>
                    <a:cubicBezTo>
                      <a:pt x="134" y="304"/>
                      <a:pt x="108" y="329"/>
                      <a:pt x="104" y="361"/>
                    </a:cubicBezTo>
                    <a:cubicBezTo>
                      <a:pt x="14" y="361"/>
                      <a:pt x="14" y="361"/>
                      <a:pt x="14" y="361"/>
                    </a:cubicBezTo>
                    <a:lnTo>
                      <a:pt x="14" y="14"/>
                    </a:lnTo>
                    <a:close/>
                    <a:moveTo>
                      <a:pt x="167" y="417"/>
                    </a:moveTo>
                    <a:cubicBezTo>
                      <a:pt x="140" y="417"/>
                      <a:pt x="118" y="395"/>
                      <a:pt x="118" y="368"/>
                    </a:cubicBezTo>
                    <a:cubicBezTo>
                      <a:pt x="118" y="340"/>
                      <a:pt x="140" y="318"/>
                      <a:pt x="167" y="318"/>
                    </a:cubicBezTo>
                    <a:cubicBezTo>
                      <a:pt x="194" y="318"/>
                      <a:pt x="216" y="340"/>
                      <a:pt x="216" y="368"/>
                    </a:cubicBezTo>
                    <a:cubicBezTo>
                      <a:pt x="216" y="395"/>
                      <a:pt x="194" y="417"/>
                      <a:pt x="167" y="417"/>
                    </a:cubicBezTo>
                    <a:close/>
                    <a:moveTo>
                      <a:pt x="533" y="417"/>
                    </a:moveTo>
                    <a:cubicBezTo>
                      <a:pt x="506" y="417"/>
                      <a:pt x="484" y="395"/>
                      <a:pt x="484" y="368"/>
                    </a:cubicBezTo>
                    <a:cubicBezTo>
                      <a:pt x="484" y="340"/>
                      <a:pt x="506" y="318"/>
                      <a:pt x="533" y="318"/>
                    </a:cubicBezTo>
                    <a:cubicBezTo>
                      <a:pt x="560" y="318"/>
                      <a:pt x="581" y="340"/>
                      <a:pt x="582" y="366"/>
                    </a:cubicBezTo>
                    <a:cubicBezTo>
                      <a:pt x="582" y="367"/>
                      <a:pt x="582" y="367"/>
                      <a:pt x="582" y="368"/>
                    </a:cubicBezTo>
                    <a:cubicBezTo>
                      <a:pt x="582" y="368"/>
                      <a:pt x="582" y="368"/>
                      <a:pt x="582" y="369"/>
                    </a:cubicBezTo>
                    <a:cubicBezTo>
                      <a:pt x="581" y="395"/>
                      <a:pt x="560" y="417"/>
                      <a:pt x="533" y="417"/>
                    </a:cubicBezTo>
                    <a:close/>
                    <a:moveTo>
                      <a:pt x="662" y="357"/>
                    </a:moveTo>
                    <a:cubicBezTo>
                      <a:pt x="662" y="359"/>
                      <a:pt x="660" y="361"/>
                      <a:pt x="658" y="361"/>
                    </a:cubicBezTo>
                    <a:cubicBezTo>
                      <a:pt x="596" y="361"/>
                      <a:pt x="596" y="361"/>
                      <a:pt x="596" y="361"/>
                    </a:cubicBezTo>
                    <a:cubicBezTo>
                      <a:pt x="592" y="329"/>
                      <a:pt x="565" y="304"/>
                      <a:pt x="533" y="304"/>
                    </a:cubicBezTo>
                    <a:cubicBezTo>
                      <a:pt x="501" y="304"/>
                      <a:pt x="474" y="329"/>
                      <a:pt x="470" y="361"/>
                    </a:cubicBezTo>
                    <a:cubicBezTo>
                      <a:pt x="438" y="361"/>
                      <a:pt x="438" y="361"/>
                      <a:pt x="438" y="361"/>
                    </a:cubicBezTo>
                    <a:cubicBezTo>
                      <a:pt x="438" y="231"/>
                      <a:pt x="438" y="231"/>
                      <a:pt x="438" y="231"/>
                    </a:cubicBezTo>
                    <a:cubicBezTo>
                      <a:pt x="658" y="231"/>
                      <a:pt x="658" y="231"/>
                      <a:pt x="658" y="231"/>
                    </a:cubicBezTo>
                    <a:cubicBezTo>
                      <a:pt x="660" y="231"/>
                      <a:pt x="662" y="233"/>
                      <a:pt x="662" y="235"/>
                    </a:cubicBezTo>
                    <a:lnTo>
                      <a:pt x="662" y="35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99" name="Freeform 83"/>
              <p:cNvSpPr>
                <a:spLocks noEditPoints="1"/>
              </p:cNvSpPr>
              <p:nvPr/>
            </p:nvSpPr>
            <p:spPr bwMode="auto">
              <a:xfrm>
                <a:off x="8537895" y="1786567"/>
                <a:ext cx="204076" cy="277282"/>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sp>
          <p:nvSpPr>
            <p:cNvPr id="97" name="TextBox 99"/>
            <p:cNvSpPr txBox="1">
              <a:spLocks/>
            </p:cNvSpPr>
            <p:nvPr/>
          </p:nvSpPr>
          <p:spPr>
            <a:xfrm>
              <a:off x="8613590" y="1846293"/>
              <a:ext cx="1404103" cy="266972"/>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Public rescue services</a:t>
              </a:r>
            </a:p>
          </p:txBody>
        </p:sp>
      </p:grpSp>
      <p:sp>
        <p:nvSpPr>
          <p:cNvPr id="100" name="Isosceles Triangle 101"/>
          <p:cNvSpPr>
            <a:spLocks/>
          </p:cNvSpPr>
          <p:nvPr/>
        </p:nvSpPr>
        <p:spPr>
          <a:xfrm rot="6266594">
            <a:off x="8958502" y="1550056"/>
            <a:ext cx="126000" cy="144000"/>
          </a:xfrm>
          <a:prstGeom prst="triangle">
            <a:avLst/>
          </a:prstGeom>
          <a:solidFill>
            <a:srgbClr val="073C62"/>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01" name="Freeform 102"/>
          <p:cNvSpPr>
            <a:spLocks/>
          </p:cNvSpPr>
          <p:nvPr/>
        </p:nvSpPr>
        <p:spPr>
          <a:xfrm rot="687594" flipV="1">
            <a:off x="5826752" y="4391701"/>
            <a:ext cx="2205299" cy="172218"/>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102" name="Isosceles Triangle 103"/>
          <p:cNvSpPr>
            <a:spLocks/>
          </p:cNvSpPr>
          <p:nvPr/>
        </p:nvSpPr>
        <p:spPr>
          <a:xfrm rot="5400000">
            <a:off x="7966835" y="4576364"/>
            <a:ext cx="120685" cy="131169"/>
          </a:xfrm>
          <a:prstGeom prst="triangle">
            <a:avLst/>
          </a:prstGeom>
          <a:solidFill>
            <a:srgbClr val="073C62"/>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pSp>
        <p:nvGrpSpPr>
          <p:cNvPr id="103" name="Group 37"/>
          <p:cNvGrpSpPr/>
          <p:nvPr/>
        </p:nvGrpSpPr>
        <p:grpSpPr>
          <a:xfrm>
            <a:off x="1484386" y="4306376"/>
            <a:ext cx="6751172" cy="1100450"/>
            <a:chOff x="1484385" y="4332381"/>
            <a:chExt cx="6832479" cy="1177602"/>
          </a:xfrm>
        </p:grpSpPr>
        <p:sp>
          <p:nvSpPr>
            <p:cNvPr id="104" name="Freeform 1040"/>
            <p:cNvSpPr>
              <a:spLocks/>
            </p:cNvSpPr>
            <p:nvPr/>
          </p:nvSpPr>
          <p:spPr>
            <a:xfrm rot="11252694">
              <a:off x="1484385" y="4702942"/>
              <a:ext cx="6832479" cy="80704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105" name="Isosceles Triangle 105"/>
            <p:cNvSpPr>
              <a:spLocks/>
            </p:cNvSpPr>
            <p:nvPr/>
          </p:nvSpPr>
          <p:spPr>
            <a:xfrm rot="17990790">
              <a:off x="1495122" y="4327139"/>
              <a:ext cx="120685" cy="131169"/>
            </a:xfrm>
            <a:prstGeom prst="triangle">
              <a:avLst/>
            </a:prstGeom>
            <a:solidFill>
              <a:srgbClr val="073C62"/>
            </a:solidFill>
            <a:ln w="9525" cap="flat" cmpd="sng" algn="ctr">
              <a:noFill/>
              <a:prstDash val="soli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pSp>
      <p:sp>
        <p:nvSpPr>
          <p:cNvPr id="106" name="Textfeld 47_"/>
          <p:cNvSpPr txBox="1">
            <a:spLocks/>
          </p:cNvSpPr>
          <p:nvPr/>
        </p:nvSpPr>
        <p:spPr>
          <a:xfrm>
            <a:off x="4409474" y="5085915"/>
            <a:ext cx="2506243" cy="41040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ct val="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Further information</a:t>
            </a:r>
          </a:p>
        </p:txBody>
      </p:sp>
      <p:sp>
        <p:nvSpPr>
          <p:cNvPr id="107" name="Textfeld 47"/>
          <p:cNvSpPr txBox="1">
            <a:spLocks/>
          </p:cNvSpPr>
          <p:nvPr/>
        </p:nvSpPr>
        <p:spPr>
          <a:xfrm>
            <a:off x="2461827" y="3991975"/>
            <a:ext cx="1922729" cy="540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Emergency call processing and assistance</a:t>
            </a:r>
          </a:p>
        </p:txBody>
      </p:sp>
      <p:pic>
        <p:nvPicPr>
          <p:cNvPr id="108" name="Picture 11"/>
          <p:cNvPicPr>
            <a:picLocks noChangeAspect="1"/>
          </p:cNvPicPr>
          <p:nvPr/>
        </p:nvPicPr>
        <p:blipFill rotWithShape="1">
          <a:blip r:embed="rId11" cstate="print">
            <a:biLevel thresh="75000"/>
            <a:extLst>
              <a:ext uri="{28A0092B-C50C-407E-A947-70E740481C1C}">
                <a14:useLocalDpi xmlns:a14="http://schemas.microsoft.com/office/drawing/2010/main"/>
              </a:ext>
            </a:extLst>
          </a:blip>
          <a:srcRect b="17116"/>
          <a:stretch/>
        </p:blipFill>
        <p:spPr>
          <a:xfrm>
            <a:off x="8770853" y="4037448"/>
            <a:ext cx="610271" cy="505816"/>
          </a:xfrm>
          <a:prstGeom prst="rect">
            <a:avLst/>
          </a:prstGeom>
        </p:spPr>
      </p:pic>
      <p:sp>
        <p:nvSpPr>
          <p:cNvPr id="109" name="Oval 63"/>
          <p:cNvSpPr>
            <a:spLocks/>
          </p:cNvSpPr>
          <p:nvPr/>
        </p:nvSpPr>
        <p:spPr>
          <a:xfrm>
            <a:off x="7054690" y="2143051"/>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pic>
        <p:nvPicPr>
          <p:cNvPr id="110" name="Picture 15" descr="File:&lt;strong&gt;Community&lt;/strong&gt; Noun project 2280.svg - Wikimedia Commons"/>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654242" y="2500298"/>
            <a:ext cx="581315" cy="543126"/>
          </a:xfrm>
          <a:prstGeom prst="rect">
            <a:avLst/>
          </a:prstGeom>
        </p:spPr>
      </p:pic>
      <p:sp>
        <p:nvSpPr>
          <p:cNvPr id="111" name="TextBox 64"/>
          <p:cNvSpPr txBox="1">
            <a:spLocks/>
          </p:cNvSpPr>
          <p:nvPr/>
        </p:nvSpPr>
        <p:spPr>
          <a:xfrm>
            <a:off x="7267169" y="3303192"/>
            <a:ext cx="1404103" cy="266972"/>
          </a:xfrm>
          <a:prstGeom prst="rect">
            <a:avLst/>
          </a:prstGeom>
          <a:noFill/>
        </p:spPr>
        <p:txBody>
          <a:bodyPr wrap="square" lIns="0" tIns="0" rIns="0" bIns="0" rtlCol="0" anchor="ctr">
            <a:noAutofit/>
          </a:bodyPr>
          <a:lstStyle/>
          <a:p>
            <a:pPr algn="ctr" fontAlgn="auto">
              <a:lnSpc>
                <a:spcPct val="107000"/>
              </a:lnSpc>
              <a:spcBef>
                <a:spcPts val="500"/>
              </a:spcBef>
              <a:spcAft>
                <a:spcPts val="0"/>
              </a:spcAft>
              <a:defRPr/>
            </a:pPr>
            <a:r>
              <a:rPr lang="en-US" sz="1200" kern="0" dirty="0">
                <a:solidFill>
                  <a:srgbClr val="000000"/>
                </a:solidFill>
              </a:rPr>
              <a:t>Emergency contact, communities</a:t>
            </a:r>
          </a:p>
        </p:txBody>
      </p:sp>
      <p:cxnSp>
        <p:nvCxnSpPr>
          <p:cNvPr id="112" name="Straight Arrow Connector 14"/>
          <p:cNvCxnSpPr/>
          <p:nvPr/>
        </p:nvCxnSpPr>
        <p:spPr>
          <a:xfrm flipV="1">
            <a:off x="6112767" y="3153437"/>
            <a:ext cx="907246" cy="149755"/>
          </a:xfrm>
          <a:prstGeom prst="straightConnector1">
            <a:avLst/>
          </a:prstGeom>
          <a:ln w="19050">
            <a:solidFill>
              <a:srgbClr val="06315F"/>
            </a:solidFill>
            <a:headEnd w="lg" len="med"/>
            <a:tailEnd type="triangle" w="lg" len="lg"/>
          </a:ln>
        </p:spPr>
        <p:style>
          <a:lnRef idx="1">
            <a:schemeClr val="accent5"/>
          </a:lnRef>
          <a:fillRef idx="0">
            <a:schemeClr val="accent5"/>
          </a:fillRef>
          <a:effectRef idx="0">
            <a:schemeClr val="accent5"/>
          </a:effectRef>
          <a:fontRef idx="minor">
            <a:schemeClr val="tx1"/>
          </a:fontRef>
        </p:style>
      </p:cxnSp>
      <p:sp>
        <p:nvSpPr>
          <p:cNvPr id="113" name="Isosceles Triangle 1050"/>
          <p:cNvSpPr>
            <a:spLocks/>
          </p:cNvSpPr>
          <p:nvPr/>
        </p:nvSpPr>
        <p:spPr>
          <a:xfrm rot="13817010">
            <a:off x="1440409" y="2467180"/>
            <a:ext cx="120685" cy="131169"/>
          </a:xfrm>
          <a:prstGeom prst="triangle">
            <a:avLst/>
          </a:prstGeom>
          <a:solidFill>
            <a:srgbClr val="073C62"/>
          </a:solidFill>
          <a:ln w="9525" cap="flat" cmpd="sng" algn="ctr">
            <a:noFill/>
            <a:prstDash val="soli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4" name="Oval 26"/>
          <p:cNvSpPr>
            <a:spLocks/>
          </p:cNvSpPr>
          <p:nvPr/>
        </p:nvSpPr>
        <p:spPr>
          <a:xfrm>
            <a:off x="283752" y="2539329"/>
            <a:ext cx="1800000" cy="1800000"/>
          </a:xfrm>
          <a:prstGeom prst="ellipse">
            <a:avLst/>
          </a:prstGeom>
          <a:solidFill>
            <a:srgbClr val="DB8871">
              <a:alpha val="69804"/>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5" name="TextBox 38"/>
          <p:cNvSpPr txBox="1">
            <a:spLocks/>
          </p:cNvSpPr>
          <p:nvPr/>
        </p:nvSpPr>
        <p:spPr>
          <a:xfrm>
            <a:off x="504910" y="3776550"/>
            <a:ext cx="1370396" cy="470697"/>
          </a:xfrm>
          <a:prstGeom prst="rect">
            <a:avLst/>
          </a:prstGeom>
          <a:noFill/>
        </p:spPr>
        <p:txBody>
          <a:bodyPr wrap="square" lIns="0" tIns="0" rIns="0" bIns="0" rtlCol="0">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Accident or medical emergency</a:t>
            </a:r>
          </a:p>
        </p:txBody>
      </p:sp>
      <p:sp>
        <p:nvSpPr>
          <p:cNvPr id="116" name="Ovale Legende 115"/>
          <p:cNvSpPr/>
          <p:nvPr/>
        </p:nvSpPr>
        <p:spPr>
          <a:xfrm>
            <a:off x="4408438" y="1704711"/>
            <a:ext cx="715692" cy="649637"/>
          </a:xfrm>
          <a:prstGeom prst="wedgeEllipseCallout">
            <a:avLst>
              <a:gd name="adj1" fmla="val 25369"/>
              <a:gd name="adj2" fmla="val 87241"/>
            </a:avLst>
          </a:prstGeom>
          <a:solidFill>
            <a:schemeClr val="bg1">
              <a:alpha val="64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7" name="Textfeld 47__"/>
          <p:cNvSpPr txBox="1">
            <a:spLocks/>
          </p:cNvSpPr>
          <p:nvPr/>
        </p:nvSpPr>
        <p:spPr>
          <a:xfrm rot="20980214">
            <a:off x="3654259" y="1327353"/>
            <a:ext cx="1481381" cy="432158"/>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Local help</a:t>
            </a:r>
          </a:p>
        </p:txBody>
      </p:sp>
      <p:sp>
        <p:nvSpPr>
          <p:cNvPr id="118" name="Freeform 27"/>
          <p:cNvSpPr>
            <a:spLocks noEditPoints="1"/>
          </p:cNvSpPr>
          <p:nvPr/>
        </p:nvSpPr>
        <p:spPr bwMode="auto">
          <a:xfrm>
            <a:off x="4513962" y="1788814"/>
            <a:ext cx="493792" cy="466397"/>
          </a:xfrm>
          <a:custGeom>
            <a:avLst/>
            <a:gdLst>
              <a:gd name="T0" fmla="*/ 212 w 642"/>
              <a:gd name="T1" fmla="*/ 376 h 645"/>
              <a:gd name="T2" fmla="*/ 305 w 642"/>
              <a:gd name="T3" fmla="*/ 229 h 645"/>
              <a:gd name="T4" fmla="*/ 219 w 642"/>
              <a:gd name="T5" fmla="*/ 236 h 645"/>
              <a:gd name="T6" fmla="*/ 319 w 642"/>
              <a:gd name="T7" fmla="*/ 229 h 645"/>
              <a:gd name="T8" fmla="*/ 226 w 642"/>
              <a:gd name="T9" fmla="*/ 369 h 645"/>
              <a:gd name="T10" fmla="*/ 312 w 642"/>
              <a:gd name="T11" fmla="*/ 383 h 645"/>
              <a:gd name="T12" fmla="*/ 438 w 642"/>
              <a:gd name="T13" fmla="*/ 324 h 645"/>
              <a:gd name="T14" fmla="*/ 418 w 642"/>
              <a:gd name="T15" fmla="*/ 310 h 645"/>
              <a:gd name="T16" fmla="*/ 405 w 642"/>
              <a:gd name="T17" fmla="*/ 181 h 645"/>
              <a:gd name="T18" fmla="*/ 329 w 642"/>
              <a:gd name="T19" fmla="*/ 324 h 645"/>
              <a:gd name="T20" fmla="*/ 411 w 642"/>
              <a:gd name="T21" fmla="*/ 383 h 645"/>
              <a:gd name="T22" fmla="*/ 404 w 642"/>
              <a:gd name="T23" fmla="*/ 310 h 645"/>
              <a:gd name="T24" fmla="*/ 326 w 642"/>
              <a:gd name="T25" fmla="*/ 55 h 645"/>
              <a:gd name="T26" fmla="*/ 312 w 642"/>
              <a:gd name="T27" fmla="*/ 7 h 645"/>
              <a:gd name="T28" fmla="*/ 326 w 642"/>
              <a:gd name="T29" fmla="*/ 55 h 645"/>
              <a:gd name="T30" fmla="*/ 587 w 642"/>
              <a:gd name="T31" fmla="*/ 316 h 645"/>
              <a:gd name="T32" fmla="*/ 635 w 642"/>
              <a:gd name="T33" fmla="*/ 330 h 645"/>
              <a:gd name="T34" fmla="*/ 596 w 642"/>
              <a:gd name="T35" fmla="*/ 171 h 645"/>
              <a:gd name="T36" fmla="*/ 547 w 642"/>
              <a:gd name="T37" fmla="*/ 183 h 645"/>
              <a:gd name="T38" fmla="*/ 554 w 642"/>
              <a:gd name="T39" fmla="*/ 195 h 645"/>
              <a:gd name="T40" fmla="*/ 481 w 642"/>
              <a:gd name="T41" fmla="*/ 43 h 645"/>
              <a:gd name="T42" fmla="*/ 449 w 642"/>
              <a:gd name="T43" fmla="*/ 97 h 645"/>
              <a:gd name="T44" fmla="*/ 599 w 642"/>
              <a:gd name="T45" fmla="*/ 484 h 645"/>
              <a:gd name="T46" fmla="*/ 545 w 642"/>
              <a:gd name="T47" fmla="*/ 453 h 645"/>
              <a:gd name="T48" fmla="*/ 593 w 642"/>
              <a:gd name="T49" fmla="*/ 488 h 645"/>
              <a:gd name="T50" fmla="*/ 91 w 642"/>
              <a:gd name="T51" fmla="*/ 183 h 645"/>
              <a:gd name="T52" fmla="*/ 42 w 642"/>
              <a:gd name="T53" fmla="*/ 171 h 645"/>
              <a:gd name="T54" fmla="*/ 94 w 642"/>
              <a:gd name="T55" fmla="*/ 192 h 645"/>
              <a:gd name="T56" fmla="*/ 459 w 642"/>
              <a:gd name="T57" fmla="*/ 551 h 645"/>
              <a:gd name="T58" fmla="*/ 471 w 642"/>
              <a:gd name="T59" fmla="*/ 600 h 645"/>
              <a:gd name="T60" fmla="*/ 189 w 642"/>
              <a:gd name="T61" fmla="*/ 97 h 645"/>
              <a:gd name="T62" fmla="*/ 158 w 642"/>
              <a:gd name="T63" fmla="*/ 43 h 645"/>
              <a:gd name="T64" fmla="*/ 185 w 642"/>
              <a:gd name="T65" fmla="*/ 98 h 645"/>
              <a:gd name="T66" fmla="*/ 366 w 642"/>
              <a:gd name="T67" fmla="*/ 575 h 645"/>
              <a:gd name="T68" fmla="*/ 238 w 642"/>
              <a:gd name="T69" fmla="*/ 528 h 645"/>
              <a:gd name="T70" fmla="*/ 105 w 642"/>
              <a:gd name="T71" fmla="*/ 449 h 645"/>
              <a:gd name="T72" fmla="*/ 117 w 642"/>
              <a:gd name="T73" fmla="*/ 334 h 645"/>
              <a:gd name="T74" fmla="*/ 4 w 642"/>
              <a:gd name="T75" fmla="*/ 358 h 645"/>
              <a:gd name="T76" fmla="*/ 300 w 642"/>
              <a:gd name="T77" fmla="*/ 645 h 645"/>
              <a:gd name="T78" fmla="*/ 69 w 642"/>
              <a:gd name="T79" fmla="*/ 301 h 645"/>
              <a:gd name="T80" fmla="*/ 91 w 642"/>
              <a:gd name="T81" fmla="*/ 444 h 645"/>
              <a:gd name="T82" fmla="*/ 210 w 642"/>
              <a:gd name="T83" fmla="*/ 563 h 645"/>
              <a:gd name="T84" fmla="*/ 353 w 642"/>
              <a:gd name="T85" fmla="*/ 582 h 645"/>
              <a:gd name="T86" fmla="*/ 15 w 642"/>
              <a:gd name="T87" fmla="*/ 37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5">
                <a:moveTo>
                  <a:pt x="312" y="383"/>
                </a:moveTo>
                <a:cubicBezTo>
                  <a:pt x="219" y="383"/>
                  <a:pt x="219" y="383"/>
                  <a:pt x="219" y="383"/>
                </a:cubicBezTo>
                <a:cubicBezTo>
                  <a:pt x="215" y="383"/>
                  <a:pt x="212" y="380"/>
                  <a:pt x="212" y="376"/>
                </a:cubicBezTo>
                <a:cubicBezTo>
                  <a:pt x="212" y="328"/>
                  <a:pt x="230" y="309"/>
                  <a:pt x="257" y="287"/>
                </a:cubicBezTo>
                <a:cubicBezTo>
                  <a:pt x="260" y="284"/>
                  <a:pt x="263" y="282"/>
                  <a:pt x="267" y="279"/>
                </a:cubicBezTo>
                <a:cubicBezTo>
                  <a:pt x="283" y="268"/>
                  <a:pt x="305" y="251"/>
                  <a:pt x="305" y="229"/>
                </a:cubicBezTo>
                <a:cubicBezTo>
                  <a:pt x="305" y="206"/>
                  <a:pt x="290" y="192"/>
                  <a:pt x="266" y="192"/>
                </a:cubicBezTo>
                <a:cubicBezTo>
                  <a:pt x="243" y="192"/>
                  <a:pt x="226" y="208"/>
                  <a:pt x="226" y="229"/>
                </a:cubicBezTo>
                <a:cubicBezTo>
                  <a:pt x="226" y="233"/>
                  <a:pt x="223" y="236"/>
                  <a:pt x="219" y="236"/>
                </a:cubicBezTo>
                <a:cubicBezTo>
                  <a:pt x="215" y="236"/>
                  <a:pt x="212" y="233"/>
                  <a:pt x="212" y="229"/>
                </a:cubicBezTo>
                <a:cubicBezTo>
                  <a:pt x="212" y="200"/>
                  <a:pt x="236" y="178"/>
                  <a:pt x="266" y="178"/>
                </a:cubicBezTo>
                <a:cubicBezTo>
                  <a:pt x="298" y="178"/>
                  <a:pt x="319" y="198"/>
                  <a:pt x="319" y="229"/>
                </a:cubicBezTo>
                <a:cubicBezTo>
                  <a:pt x="319" y="259"/>
                  <a:pt x="293" y="278"/>
                  <a:pt x="275" y="291"/>
                </a:cubicBezTo>
                <a:cubicBezTo>
                  <a:pt x="272" y="293"/>
                  <a:pt x="268" y="296"/>
                  <a:pt x="266" y="298"/>
                </a:cubicBezTo>
                <a:cubicBezTo>
                  <a:pt x="242" y="317"/>
                  <a:pt x="227" y="332"/>
                  <a:pt x="226" y="369"/>
                </a:cubicBezTo>
                <a:cubicBezTo>
                  <a:pt x="312" y="369"/>
                  <a:pt x="312" y="369"/>
                  <a:pt x="312" y="369"/>
                </a:cubicBezTo>
                <a:cubicBezTo>
                  <a:pt x="316" y="369"/>
                  <a:pt x="319" y="372"/>
                  <a:pt x="319" y="376"/>
                </a:cubicBezTo>
                <a:cubicBezTo>
                  <a:pt x="319" y="380"/>
                  <a:pt x="316" y="383"/>
                  <a:pt x="312" y="383"/>
                </a:cubicBezTo>
                <a:close/>
                <a:moveTo>
                  <a:pt x="418" y="376"/>
                </a:moveTo>
                <a:cubicBezTo>
                  <a:pt x="418" y="324"/>
                  <a:pt x="418" y="324"/>
                  <a:pt x="418" y="324"/>
                </a:cubicBezTo>
                <a:cubicBezTo>
                  <a:pt x="438" y="324"/>
                  <a:pt x="438" y="324"/>
                  <a:pt x="438" y="324"/>
                </a:cubicBezTo>
                <a:cubicBezTo>
                  <a:pt x="442" y="324"/>
                  <a:pt x="445" y="321"/>
                  <a:pt x="445" y="317"/>
                </a:cubicBezTo>
                <a:cubicBezTo>
                  <a:pt x="445" y="313"/>
                  <a:pt x="442" y="310"/>
                  <a:pt x="438" y="310"/>
                </a:cubicBezTo>
                <a:cubicBezTo>
                  <a:pt x="418" y="310"/>
                  <a:pt x="418" y="310"/>
                  <a:pt x="418" y="310"/>
                </a:cubicBezTo>
                <a:cubicBezTo>
                  <a:pt x="418" y="185"/>
                  <a:pt x="418" y="185"/>
                  <a:pt x="418" y="185"/>
                </a:cubicBezTo>
                <a:cubicBezTo>
                  <a:pt x="418" y="182"/>
                  <a:pt x="416" y="179"/>
                  <a:pt x="413" y="178"/>
                </a:cubicBezTo>
                <a:cubicBezTo>
                  <a:pt x="410" y="177"/>
                  <a:pt x="407" y="178"/>
                  <a:pt x="405" y="181"/>
                </a:cubicBezTo>
                <a:cubicBezTo>
                  <a:pt x="323" y="313"/>
                  <a:pt x="323" y="313"/>
                  <a:pt x="323" y="313"/>
                </a:cubicBezTo>
                <a:cubicBezTo>
                  <a:pt x="322" y="315"/>
                  <a:pt x="322" y="318"/>
                  <a:pt x="323" y="320"/>
                </a:cubicBezTo>
                <a:cubicBezTo>
                  <a:pt x="324" y="323"/>
                  <a:pt x="327" y="324"/>
                  <a:pt x="329" y="324"/>
                </a:cubicBezTo>
                <a:cubicBezTo>
                  <a:pt x="404" y="324"/>
                  <a:pt x="404" y="324"/>
                  <a:pt x="404" y="324"/>
                </a:cubicBezTo>
                <a:cubicBezTo>
                  <a:pt x="404" y="376"/>
                  <a:pt x="404" y="376"/>
                  <a:pt x="404" y="376"/>
                </a:cubicBezTo>
                <a:cubicBezTo>
                  <a:pt x="404" y="380"/>
                  <a:pt x="408" y="383"/>
                  <a:pt x="411" y="383"/>
                </a:cubicBezTo>
                <a:cubicBezTo>
                  <a:pt x="415" y="383"/>
                  <a:pt x="418" y="380"/>
                  <a:pt x="418" y="376"/>
                </a:cubicBezTo>
                <a:close/>
                <a:moveTo>
                  <a:pt x="404" y="209"/>
                </a:moveTo>
                <a:cubicBezTo>
                  <a:pt x="404" y="310"/>
                  <a:pt x="404" y="310"/>
                  <a:pt x="404" y="310"/>
                </a:cubicBezTo>
                <a:cubicBezTo>
                  <a:pt x="342" y="310"/>
                  <a:pt x="342" y="310"/>
                  <a:pt x="342" y="310"/>
                </a:cubicBezTo>
                <a:lnTo>
                  <a:pt x="404" y="209"/>
                </a:lnTo>
                <a:close/>
                <a:moveTo>
                  <a:pt x="326" y="55"/>
                </a:moveTo>
                <a:cubicBezTo>
                  <a:pt x="326" y="7"/>
                  <a:pt x="326" y="7"/>
                  <a:pt x="326" y="7"/>
                </a:cubicBezTo>
                <a:cubicBezTo>
                  <a:pt x="326" y="3"/>
                  <a:pt x="323" y="0"/>
                  <a:pt x="319" y="0"/>
                </a:cubicBezTo>
                <a:cubicBezTo>
                  <a:pt x="315" y="0"/>
                  <a:pt x="312" y="3"/>
                  <a:pt x="312" y="7"/>
                </a:cubicBezTo>
                <a:cubicBezTo>
                  <a:pt x="312" y="55"/>
                  <a:pt x="312" y="55"/>
                  <a:pt x="312" y="55"/>
                </a:cubicBezTo>
                <a:cubicBezTo>
                  <a:pt x="312" y="59"/>
                  <a:pt x="315" y="62"/>
                  <a:pt x="319" y="62"/>
                </a:cubicBezTo>
                <a:cubicBezTo>
                  <a:pt x="323" y="62"/>
                  <a:pt x="326" y="59"/>
                  <a:pt x="326" y="55"/>
                </a:cubicBezTo>
                <a:close/>
                <a:moveTo>
                  <a:pt x="642" y="323"/>
                </a:moveTo>
                <a:cubicBezTo>
                  <a:pt x="642" y="319"/>
                  <a:pt x="639" y="316"/>
                  <a:pt x="635" y="316"/>
                </a:cubicBezTo>
                <a:cubicBezTo>
                  <a:pt x="587" y="316"/>
                  <a:pt x="587" y="316"/>
                  <a:pt x="587" y="316"/>
                </a:cubicBezTo>
                <a:cubicBezTo>
                  <a:pt x="583" y="316"/>
                  <a:pt x="580" y="319"/>
                  <a:pt x="580" y="323"/>
                </a:cubicBezTo>
                <a:cubicBezTo>
                  <a:pt x="580" y="327"/>
                  <a:pt x="583" y="330"/>
                  <a:pt x="587" y="330"/>
                </a:cubicBezTo>
                <a:cubicBezTo>
                  <a:pt x="635" y="330"/>
                  <a:pt x="635" y="330"/>
                  <a:pt x="635" y="330"/>
                </a:cubicBezTo>
                <a:cubicBezTo>
                  <a:pt x="639" y="330"/>
                  <a:pt x="642" y="327"/>
                  <a:pt x="642" y="323"/>
                </a:cubicBezTo>
                <a:close/>
                <a:moveTo>
                  <a:pt x="554" y="195"/>
                </a:moveTo>
                <a:cubicBezTo>
                  <a:pt x="596" y="171"/>
                  <a:pt x="596" y="171"/>
                  <a:pt x="596" y="171"/>
                </a:cubicBezTo>
                <a:cubicBezTo>
                  <a:pt x="600" y="169"/>
                  <a:pt x="601" y="164"/>
                  <a:pt x="599" y="161"/>
                </a:cubicBezTo>
                <a:cubicBezTo>
                  <a:pt x="597" y="158"/>
                  <a:pt x="593" y="157"/>
                  <a:pt x="589" y="159"/>
                </a:cubicBezTo>
                <a:cubicBezTo>
                  <a:pt x="547" y="183"/>
                  <a:pt x="547" y="183"/>
                  <a:pt x="547" y="183"/>
                </a:cubicBezTo>
                <a:cubicBezTo>
                  <a:pt x="544" y="185"/>
                  <a:pt x="543" y="189"/>
                  <a:pt x="545" y="192"/>
                </a:cubicBezTo>
                <a:cubicBezTo>
                  <a:pt x="546" y="195"/>
                  <a:pt x="548" y="196"/>
                  <a:pt x="551" y="196"/>
                </a:cubicBezTo>
                <a:cubicBezTo>
                  <a:pt x="552" y="196"/>
                  <a:pt x="553" y="196"/>
                  <a:pt x="554" y="195"/>
                </a:cubicBezTo>
                <a:close/>
                <a:moveTo>
                  <a:pt x="459" y="94"/>
                </a:moveTo>
                <a:cubicBezTo>
                  <a:pt x="483" y="52"/>
                  <a:pt x="483" y="52"/>
                  <a:pt x="483" y="52"/>
                </a:cubicBezTo>
                <a:cubicBezTo>
                  <a:pt x="485" y="49"/>
                  <a:pt x="484" y="45"/>
                  <a:pt x="481" y="43"/>
                </a:cubicBezTo>
                <a:cubicBezTo>
                  <a:pt x="477" y="41"/>
                  <a:pt x="473" y="42"/>
                  <a:pt x="471" y="45"/>
                </a:cubicBezTo>
                <a:cubicBezTo>
                  <a:pt x="447" y="87"/>
                  <a:pt x="447" y="87"/>
                  <a:pt x="447" y="87"/>
                </a:cubicBezTo>
                <a:cubicBezTo>
                  <a:pt x="445" y="91"/>
                  <a:pt x="446" y="95"/>
                  <a:pt x="449" y="97"/>
                </a:cubicBezTo>
                <a:cubicBezTo>
                  <a:pt x="451" y="98"/>
                  <a:pt x="452" y="98"/>
                  <a:pt x="453" y="98"/>
                </a:cubicBezTo>
                <a:cubicBezTo>
                  <a:pt x="455" y="98"/>
                  <a:pt x="458" y="97"/>
                  <a:pt x="459" y="94"/>
                </a:cubicBezTo>
                <a:close/>
                <a:moveTo>
                  <a:pt x="599" y="484"/>
                </a:moveTo>
                <a:cubicBezTo>
                  <a:pt x="601" y="481"/>
                  <a:pt x="600" y="477"/>
                  <a:pt x="596" y="475"/>
                </a:cubicBezTo>
                <a:cubicBezTo>
                  <a:pt x="554" y="450"/>
                  <a:pt x="554" y="450"/>
                  <a:pt x="554" y="450"/>
                </a:cubicBezTo>
                <a:cubicBezTo>
                  <a:pt x="551" y="448"/>
                  <a:pt x="547" y="450"/>
                  <a:pt x="545" y="453"/>
                </a:cubicBezTo>
                <a:cubicBezTo>
                  <a:pt x="543" y="456"/>
                  <a:pt x="544" y="461"/>
                  <a:pt x="547" y="462"/>
                </a:cubicBezTo>
                <a:cubicBezTo>
                  <a:pt x="589" y="487"/>
                  <a:pt x="589" y="487"/>
                  <a:pt x="589" y="487"/>
                </a:cubicBezTo>
                <a:cubicBezTo>
                  <a:pt x="591" y="487"/>
                  <a:pt x="592" y="488"/>
                  <a:pt x="593" y="488"/>
                </a:cubicBezTo>
                <a:cubicBezTo>
                  <a:pt x="595" y="488"/>
                  <a:pt x="598" y="486"/>
                  <a:pt x="599" y="484"/>
                </a:cubicBezTo>
                <a:close/>
                <a:moveTo>
                  <a:pt x="94" y="192"/>
                </a:moveTo>
                <a:cubicBezTo>
                  <a:pt x="96" y="189"/>
                  <a:pt x="94" y="185"/>
                  <a:pt x="91" y="183"/>
                </a:cubicBezTo>
                <a:cubicBezTo>
                  <a:pt x="49" y="159"/>
                  <a:pt x="49" y="159"/>
                  <a:pt x="49" y="159"/>
                </a:cubicBezTo>
                <a:cubicBezTo>
                  <a:pt x="46" y="157"/>
                  <a:pt x="41" y="158"/>
                  <a:pt x="39" y="161"/>
                </a:cubicBezTo>
                <a:cubicBezTo>
                  <a:pt x="38" y="164"/>
                  <a:pt x="39" y="169"/>
                  <a:pt x="42" y="171"/>
                </a:cubicBezTo>
                <a:cubicBezTo>
                  <a:pt x="84" y="195"/>
                  <a:pt x="84" y="195"/>
                  <a:pt x="84" y="195"/>
                </a:cubicBezTo>
                <a:cubicBezTo>
                  <a:pt x="85" y="196"/>
                  <a:pt x="86" y="196"/>
                  <a:pt x="88" y="196"/>
                </a:cubicBezTo>
                <a:cubicBezTo>
                  <a:pt x="90" y="196"/>
                  <a:pt x="92" y="195"/>
                  <a:pt x="94" y="192"/>
                </a:cubicBezTo>
                <a:close/>
                <a:moveTo>
                  <a:pt x="481" y="602"/>
                </a:moveTo>
                <a:cubicBezTo>
                  <a:pt x="484" y="600"/>
                  <a:pt x="485" y="596"/>
                  <a:pt x="483" y="593"/>
                </a:cubicBezTo>
                <a:cubicBezTo>
                  <a:pt x="459" y="551"/>
                  <a:pt x="459" y="551"/>
                  <a:pt x="459" y="551"/>
                </a:cubicBezTo>
                <a:cubicBezTo>
                  <a:pt x="457" y="547"/>
                  <a:pt x="453" y="546"/>
                  <a:pt x="449" y="548"/>
                </a:cubicBezTo>
                <a:cubicBezTo>
                  <a:pt x="446" y="550"/>
                  <a:pt x="445" y="554"/>
                  <a:pt x="447" y="558"/>
                </a:cubicBezTo>
                <a:cubicBezTo>
                  <a:pt x="471" y="600"/>
                  <a:pt x="471" y="600"/>
                  <a:pt x="471" y="600"/>
                </a:cubicBezTo>
                <a:cubicBezTo>
                  <a:pt x="472" y="602"/>
                  <a:pt x="475" y="603"/>
                  <a:pt x="477" y="603"/>
                </a:cubicBezTo>
                <a:cubicBezTo>
                  <a:pt x="478" y="603"/>
                  <a:pt x="480" y="603"/>
                  <a:pt x="481" y="602"/>
                </a:cubicBezTo>
                <a:close/>
                <a:moveTo>
                  <a:pt x="189" y="97"/>
                </a:moveTo>
                <a:cubicBezTo>
                  <a:pt x="192" y="95"/>
                  <a:pt x="193" y="91"/>
                  <a:pt x="192" y="87"/>
                </a:cubicBezTo>
                <a:cubicBezTo>
                  <a:pt x="167" y="45"/>
                  <a:pt x="167" y="45"/>
                  <a:pt x="167" y="45"/>
                </a:cubicBezTo>
                <a:cubicBezTo>
                  <a:pt x="165" y="42"/>
                  <a:pt x="161" y="41"/>
                  <a:pt x="158" y="43"/>
                </a:cubicBezTo>
                <a:cubicBezTo>
                  <a:pt x="154" y="45"/>
                  <a:pt x="153" y="49"/>
                  <a:pt x="155" y="52"/>
                </a:cubicBezTo>
                <a:cubicBezTo>
                  <a:pt x="179" y="94"/>
                  <a:pt x="179" y="94"/>
                  <a:pt x="179" y="94"/>
                </a:cubicBezTo>
                <a:cubicBezTo>
                  <a:pt x="181" y="97"/>
                  <a:pt x="183" y="98"/>
                  <a:pt x="185" y="98"/>
                </a:cubicBezTo>
                <a:cubicBezTo>
                  <a:pt x="187" y="98"/>
                  <a:pt x="188" y="98"/>
                  <a:pt x="189" y="97"/>
                </a:cubicBezTo>
                <a:close/>
                <a:moveTo>
                  <a:pt x="324" y="636"/>
                </a:moveTo>
                <a:cubicBezTo>
                  <a:pt x="325" y="636"/>
                  <a:pt x="377" y="591"/>
                  <a:pt x="366" y="575"/>
                </a:cubicBezTo>
                <a:cubicBezTo>
                  <a:pt x="359" y="566"/>
                  <a:pt x="285" y="508"/>
                  <a:pt x="271" y="508"/>
                </a:cubicBezTo>
                <a:cubicBezTo>
                  <a:pt x="270" y="508"/>
                  <a:pt x="269" y="508"/>
                  <a:pt x="269" y="508"/>
                </a:cubicBezTo>
                <a:cubicBezTo>
                  <a:pt x="264" y="509"/>
                  <a:pt x="256" y="515"/>
                  <a:pt x="238" y="528"/>
                </a:cubicBezTo>
                <a:cubicBezTo>
                  <a:pt x="226" y="536"/>
                  <a:pt x="209" y="548"/>
                  <a:pt x="205" y="549"/>
                </a:cubicBezTo>
                <a:cubicBezTo>
                  <a:pt x="198" y="549"/>
                  <a:pt x="176" y="534"/>
                  <a:pt x="148" y="506"/>
                </a:cubicBezTo>
                <a:cubicBezTo>
                  <a:pt x="117" y="475"/>
                  <a:pt x="104" y="454"/>
                  <a:pt x="105" y="449"/>
                </a:cubicBezTo>
                <a:cubicBezTo>
                  <a:pt x="106" y="445"/>
                  <a:pt x="118" y="428"/>
                  <a:pt x="126" y="416"/>
                </a:cubicBezTo>
                <a:cubicBezTo>
                  <a:pt x="139" y="398"/>
                  <a:pt x="145" y="390"/>
                  <a:pt x="146" y="385"/>
                </a:cubicBezTo>
                <a:cubicBezTo>
                  <a:pt x="147" y="382"/>
                  <a:pt x="149" y="376"/>
                  <a:pt x="117" y="334"/>
                </a:cubicBezTo>
                <a:cubicBezTo>
                  <a:pt x="107" y="321"/>
                  <a:pt x="84" y="292"/>
                  <a:pt x="75" y="288"/>
                </a:cubicBezTo>
                <a:cubicBezTo>
                  <a:pt x="73" y="287"/>
                  <a:pt x="71" y="287"/>
                  <a:pt x="69" y="287"/>
                </a:cubicBezTo>
                <a:cubicBezTo>
                  <a:pt x="47" y="287"/>
                  <a:pt x="13" y="337"/>
                  <a:pt x="4" y="358"/>
                </a:cubicBezTo>
                <a:cubicBezTo>
                  <a:pt x="1" y="365"/>
                  <a:pt x="0" y="372"/>
                  <a:pt x="1" y="379"/>
                </a:cubicBezTo>
                <a:cubicBezTo>
                  <a:pt x="27" y="526"/>
                  <a:pt x="149" y="635"/>
                  <a:pt x="297" y="645"/>
                </a:cubicBezTo>
                <a:cubicBezTo>
                  <a:pt x="298" y="645"/>
                  <a:pt x="299" y="645"/>
                  <a:pt x="300" y="645"/>
                </a:cubicBezTo>
                <a:cubicBezTo>
                  <a:pt x="300" y="645"/>
                  <a:pt x="300" y="645"/>
                  <a:pt x="300" y="645"/>
                </a:cubicBezTo>
                <a:cubicBezTo>
                  <a:pt x="309" y="645"/>
                  <a:pt x="317" y="642"/>
                  <a:pt x="324" y="636"/>
                </a:cubicBezTo>
                <a:close/>
                <a:moveTo>
                  <a:pt x="69" y="301"/>
                </a:moveTo>
                <a:cubicBezTo>
                  <a:pt x="79" y="306"/>
                  <a:pt x="127" y="369"/>
                  <a:pt x="132" y="382"/>
                </a:cubicBezTo>
                <a:cubicBezTo>
                  <a:pt x="130" y="387"/>
                  <a:pt x="121" y="399"/>
                  <a:pt x="115" y="408"/>
                </a:cubicBezTo>
                <a:cubicBezTo>
                  <a:pt x="102" y="427"/>
                  <a:pt x="93" y="438"/>
                  <a:pt x="91" y="444"/>
                </a:cubicBezTo>
                <a:cubicBezTo>
                  <a:pt x="89" y="451"/>
                  <a:pt x="92" y="470"/>
                  <a:pt x="138" y="516"/>
                </a:cubicBezTo>
                <a:cubicBezTo>
                  <a:pt x="152" y="530"/>
                  <a:pt x="187" y="563"/>
                  <a:pt x="205" y="563"/>
                </a:cubicBezTo>
                <a:cubicBezTo>
                  <a:pt x="207" y="563"/>
                  <a:pt x="208" y="563"/>
                  <a:pt x="210" y="563"/>
                </a:cubicBezTo>
                <a:cubicBezTo>
                  <a:pt x="216" y="561"/>
                  <a:pt x="227" y="552"/>
                  <a:pt x="246" y="539"/>
                </a:cubicBezTo>
                <a:cubicBezTo>
                  <a:pt x="255" y="533"/>
                  <a:pt x="267" y="524"/>
                  <a:pt x="272" y="522"/>
                </a:cubicBezTo>
                <a:cubicBezTo>
                  <a:pt x="284" y="526"/>
                  <a:pt x="343" y="571"/>
                  <a:pt x="353" y="582"/>
                </a:cubicBezTo>
                <a:cubicBezTo>
                  <a:pt x="351" y="589"/>
                  <a:pt x="334" y="609"/>
                  <a:pt x="315" y="625"/>
                </a:cubicBezTo>
                <a:cubicBezTo>
                  <a:pt x="310" y="629"/>
                  <a:pt x="304" y="631"/>
                  <a:pt x="298" y="631"/>
                </a:cubicBezTo>
                <a:cubicBezTo>
                  <a:pt x="156" y="621"/>
                  <a:pt x="40" y="517"/>
                  <a:pt x="15" y="377"/>
                </a:cubicBezTo>
                <a:cubicBezTo>
                  <a:pt x="14" y="373"/>
                  <a:pt x="15" y="368"/>
                  <a:pt x="17" y="364"/>
                </a:cubicBezTo>
                <a:cubicBezTo>
                  <a:pt x="28" y="337"/>
                  <a:pt x="58" y="301"/>
                  <a:pt x="69" y="301"/>
                </a:cubicBezTo>
                <a:close/>
              </a:path>
            </a:pathLst>
          </a:custGeom>
          <a:solidFill>
            <a:srgbClr val="58595C"/>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pic>
        <p:nvPicPr>
          <p:cNvPr id="119" name="Grafik 118"/>
          <p:cNvPicPr>
            <a:picLocks noChangeAspect="1"/>
          </p:cNvPicPr>
          <p:nvPr/>
        </p:nvPicPr>
        <p:blipFill rotWithShape="1">
          <a:blip r:embed="rId13" cstate="print">
            <a:extLst>
              <a:ext uri="{28A0092B-C50C-407E-A947-70E740481C1C}">
                <a14:useLocalDpi xmlns:a14="http://schemas.microsoft.com/office/drawing/2010/main"/>
              </a:ext>
            </a:extLst>
          </a:blip>
          <a:srcRect b="836"/>
          <a:stretch/>
        </p:blipFill>
        <p:spPr>
          <a:xfrm rot="1197429">
            <a:off x="1278905" y="2765512"/>
            <a:ext cx="343389" cy="646320"/>
          </a:xfrm>
          <a:prstGeom prst="rect">
            <a:avLst/>
          </a:prstGeom>
        </p:spPr>
      </p:pic>
      <p:pic>
        <p:nvPicPr>
          <p:cNvPr id="65" name="Picture 77"/>
          <p:cNvPicPr>
            <a:picLocks noChangeAspect="1"/>
          </p:cNvPicPr>
          <p:nvPr>
            <p:custDataLst>
              <p:tags r:id="rId4"/>
            </p:custDataLst>
          </p:nvPr>
        </p:nvPicPr>
        <p:blipFill rotWithShape="1">
          <a:blip r:embed="rId14" cstate="screen">
            <a:extLst>
              <a:ext uri="{28A0092B-C50C-407E-A947-70E740481C1C}">
                <a14:useLocalDpi xmlns:a14="http://schemas.microsoft.com/office/drawing/2010/main"/>
              </a:ext>
            </a:extLst>
          </a:blip>
          <a:srcRect/>
          <a:stretch/>
        </p:blipFill>
        <p:spPr>
          <a:xfrm flipH="1">
            <a:off x="4613441" y="3049741"/>
            <a:ext cx="1166710" cy="1163886"/>
          </a:xfrm>
          <a:prstGeom prst="ellipse">
            <a:avLst/>
          </a:prstGeom>
        </p:spPr>
      </p:pic>
      <p:pic>
        <p:nvPicPr>
          <p:cNvPr id="64" name="Inhaltsplatzhalter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rot="17691531">
            <a:off x="358087" y="2962312"/>
            <a:ext cx="928511" cy="928511"/>
          </a:xfrm>
          <a:prstGeom prst="rect">
            <a:avLst/>
          </a:prstGeom>
        </p:spPr>
      </p:pic>
    </p:spTree>
    <p:extLst>
      <p:ext uri="{BB962C8B-B14F-4D97-AF65-F5344CB8AC3E}">
        <p14:creationId xmlns:p14="http://schemas.microsoft.com/office/powerpoint/2010/main" val="296312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srcRect l="16182" t="9991" r="16056" b="10075"/>
          <a:stretch/>
        </p:blipFill>
        <p:spPr>
          <a:xfrm>
            <a:off x="269098" y="1616682"/>
            <a:ext cx="1864741" cy="3849081"/>
          </a:xfrm>
          <a:prstGeom prst="round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2223" y="2129590"/>
            <a:ext cx="1598976" cy="2844046"/>
          </a:xfrm>
          <a:prstGeom prst="rect">
            <a:avLst/>
          </a:prstGeom>
        </p:spPr>
      </p:pic>
      <p:sp>
        <p:nvSpPr>
          <p:cNvPr id="2" name="Titel 1"/>
          <p:cNvSpPr>
            <a:spLocks noGrp="1"/>
          </p:cNvSpPr>
          <p:nvPr>
            <p:ph type="title"/>
          </p:nvPr>
        </p:nvSpPr>
        <p:spPr/>
        <p:txBody>
          <a:bodyPr/>
          <a:lstStyle/>
          <a:p>
            <a:r>
              <a:rPr lang="en-US" dirty="0"/>
              <a:t>User Mgt. &amp; payment system are optional parts of the solution</a:t>
            </a:r>
            <a:r>
              <a:rPr lang="en-US" baseline="30000" dirty="0"/>
              <a:t>1</a:t>
            </a:r>
            <a:endParaRPr lang="de-DE" dirty="0">
              <a:solidFill>
                <a:srgbClr val="0070C0"/>
              </a:solidFill>
            </a:endParaRPr>
          </a:p>
        </p:txBody>
      </p:sp>
      <p:sp>
        <p:nvSpPr>
          <p:cNvPr id="3" name="Textplatzhalter 2"/>
          <p:cNvSpPr>
            <a:spLocks noGrp="1"/>
          </p:cNvSpPr>
          <p:nvPr>
            <p:ph type="body" sz="quarter" idx="15"/>
          </p:nvPr>
        </p:nvSpPr>
        <p:spPr/>
        <p:txBody>
          <a:bodyPr/>
          <a:lstStyle/>
          <a:p>
            <a:r>
              <a:rPr lang="en-GB" dirty="0"/>
              <a:t>Partner device/app with Help Connect integrated</a:t>
            </a:r>
            <a:endParaRPr lang="en-US" dirty="0"/>
          </a:p>
        </p:txBody>
      </p:sp>
      <p:sp>
        <p:nvSpPr>
          <p:cNvPr id="4" name="Foliennummernplatzhalter 3"/>
          <p:cNvSpPr>
            <a:spLocks noGrp="1"/>
          </p:cNvSpPr>
          <p:nvPr>
            <p:ph type="sldNum" sz="quarter" idx="12"/>
          </p:nvPr>
        </p:nvSpPr>
        <p:spPr/>
        <p:txBody>
          <a:bodyPr/>
          <a:lstStyle/>
          <a:p>
            <a:fld id="{4898AEC0-503E-4FA4-859C-D0F72D6E3F79}" type="slidenum">
              <a:rPr lang="de-DE" smtClean="0"/>
              <a:pPr/>
              <a:t>13</a:t>
            </a:fld>
            <a:endParaRPr lang="de-DE"/>
          </a:p>
        </p:txBody>
      </p:sp>
      <p:cxnSp>
        <p:nvCxnSpPr>
          <p:cNvPr id="27" name="Gerade Verbindung mit Pfeil 26"/>
          <p:cNvCxnSpPr/>
          <p:nvPr/>
        </p:nvCxnSpPr>
        <p:spPr>
          <a:xfrm>
            <a:off x="2151150" y="4139233"/>
            <a:ext cx="3780000" cy="0"/>
          </a:xfrm>
          <a:prstGeom prst="straightConnector1">
            <a:avLst/>
          </a:prstGeom>
          <a:ln w="19050">
            <a:solidFill>
              <a:srgbClr val="7030A0"/>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2150055" y="4727904"/>
            <a:ext cx="6480000" cy="0"/>
          </a:xfrm>
          <a:prstGeom prst="straightConnector1">
            <a:avLst/>
          </a:prstGeom>
          <a:ln w="19050">
            <a:solidFill>
              <a:srgbClr val="00B0F0"/>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V="1">
            <a:off x="2151150" y="3865360"/>
            <a:ext cx="1008000" cy="0"/>
          </a:xfrm>
          <a:prstGeom prst="straightConnector1">
            <a:avLst/>
          </a:prstGeom>
          <a:ln w="19050">
            <a:solidFill>
              <a:srgbClr val="C00000"/>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2801459" y="1479785"/>
            <a:ext cx="2095837" cy="356050"/>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Bosch Office Sans" pitchFamily="34" charset="0"/>
                <a:ea typeface="+mn-ea"/>
                <a:cs typeface="+mn-cs"/>
              </a:rPr>
              <a:t>Help Connect </a:t>
            </a:r>
            <a:r>
              <a:rPr kumimoji="0" lang="en-US" sz="1400" b="0" i="0" u="none" strike="noStrike" kern="0" cap="none" spc="0" normalizeH="0" baseline="0" noProof="0" dirty="0">
                <a:ln>
                  <a:noFill/>
                </a:ln>
                <a:solidFill>
                  <a:prstClr val="white"/>
                </a:solidFill>
                <a:effectLst/>
                <a:uLnTx/>
                <a:uFillTx/>
                <a:latin typeface="Bosch Office Sans" pitchFamily="34" charset="0"/>
                <a:ea typeface="+mn-ea"/>
                <a:cs typeface="+mn-cs"/>
              </a:rPr>
              <a:t>Ecosystem</a:t>
            </a:r>
          </a:p>
        </p:txBody>
      </p:sp>
      <p:sp>
        <p:nvSpPr>
          <p:cNvPr id="35" name="Textfeld 34"/>
          <p:cNvSpPr txBox="1"/>
          <p:nvPr/>
        </p:nvSpPr>
        <p:spPr>
          <a:xfrm>
            <a:off x="8759605" y="1326520"/>
            <a:ext cx="1796406" cy="374046"/>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Bosch Office Sans" pitchFamily="34" charset="0"/>
                <a:ea typeface="+mn-ea"/>
                <a:cs typeface="+mn-cs"/>
              </a:rPr>
              <a:t>Help Connect Profile</a:t>
            </a:r>
          </a:p>
        </p:txBody>
      </p:sp>
      <p:sp>
        <p:nvSpPr>
          <p:cNvPr id="36" name="Textfeld 35"/>
          <p:cNvSpPr txBox="1"/>
          <p:nvPr/>
        </p:nvSpPr>
        <p:spPr>
          <a:xfrm>
            <a:off x="6107224" y="1326520"/>
            <a:ext cx="1693523" cy="221743"/>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7030A0"/>
                </a:solidFill>
                <a:effectLst/>
                <a:uLnTx/>
                <a:uFillTx/>
                <a:latin typeface="Bosch Office Sans" pitchFamily="34" charset="0"/>
                <a:ea typeface="+mn-ea"/>
                <a:cs typeface="+mn-cs"/>
              </a:rPr>
              <a:t>Help Connect Shop</a:t>
            </a:r>
          </a:p>
        </p:txBody>
      </p:sp>
      <p:sp>
        <p:nvSpPr>
          <p:cNvPr id="37" name="Textfeld 36"/>
          <p:cNvSpPr txBox="1"/>
          <p:nvPr/>
        </p:nvSpPr>
        <p:spPr>
          <a:xfrm>
            <a:off x="3188570" y="1326520"/>
            <a:ext cx="2091714" cy="290162"/>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latin typeface="Bosch Office Sans" pitchFamily="34" charset="0"/>
                <a:ea typeface="+mn-ea"/>
                <a:cs typeface="+mn-cs"/>
              </a:rPr>
              <a:t>Help Connect Website</a:t>
            </a:r>
          </a:p>
        </p:txBody>
      </p:sp>
      <p:sp>
        <p:nvSpPr>
          <p:cNvPr id="39" name="Textfeld 38"/>
          <p:cNvSpPr txBox="1"/>
          <p:nvPr/>
        </p:nvSpPr>
        <p:spPr>
          <a:xfrm>
            <a:off x="204474" y="1326520"/>
            <a:ext cx="2442822" cy="215660"/>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rPr>
              <a:t>In-</a:t>
            </a:r>
            <a:r>
              <a:rPr kumimoji="0" lang="de-DE" sz="1400" b="1" i="0" u="none" strike="noStrike" kern="0" cap="none" spc="0" normalizeH="0" baseline="0" noProof="0" dirty="0" err="1">
                <a:ln>
                  <a:noFill/>
                </a:ln>
                <a:solidFill>
                  <a:srgbClr val="000000"/>
                </a:solidFill>
                <a:effectLst/>
                <a:uLnTx/>
                <a:uFillTx/>
                <a:latin typeface="Bosch Office Sans" pitchFamily="34" charset="0"/>
                <a:ea typeface="+mn-ea"/>
                <a:cs typeface="+mn-cs"/>
              </a:rPr>
              <a:t>app</a:t>
            </a:r>
            <a:r>
              <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rPr>
              <a:t>-view @</a:t>
            </a:r>
            <a:r>
              <a:rPr kumimoji="0" lang="de-DE" sz="1400" b="1" i="0" u="none" strike="noStrike" kern="0" cap="none" spc="0" normalizeH="0" noProof="0" dirty="0">
                <a:ln>
                  <a:noFill/>
                </a:ln>
                <a:solidFill>
                  <a:srgbClr val="000000"/>
                </a:solidFill>
                <a:effectLst/>
                <a:uLnTx/>
                <a:uFillTx/>
                <a:latin typeface="Bosch Office Sans" pitchFamily="34" charset="0"/>
                <a:ea typeface="+mn-ea"/>
                <a:cs typeface="+mn-cs"/>
              </a:rPr>
              <a:t> Partner </a:t>
            </a:r>
            <a:r>
              <a:rPr kumimoji="0" lang="de-DE" sz="1400" b="1" i="0" u="none" strike="noStrike" kern="0" cap="none" spc="0" normalizeH="0" noProof="0" dirty="0" err="1">
                <a:ln>
                  <a:noFill/>
                </a:ln>
                <a:solidFill>
                  <a:srgbClr val="000000"/>
                </a:solidFill>
                <a:effectLst/>
                <a:uLnTx/>
                <a:uFillTx/>
                <a:latin typeface="Bosch Office Sans" pitchFamily="34" charset="0"/>
                <a:ea typeface="+mn-ea"/>
                <a:cs typeface="+mn-cs"/>
              </a:rPr>
              <a:t>app</a:t>
            </a:r>
            <a:endPar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endParaRPr>
          </a:p>
        </p:txBody>
      </p:sp>
      <p:sp>
        <p:nvSpPr>
          <p:cNvPr id="45" name="Ellipse 44"/>
          <p:cNvSpPr/>
          <p:nvPr/>
        </p:nvSpPr>
        <p:spPr>
          <a:xfrm>
            <a:off x="1853362" y="3751159"/>
            <a:ext cx="230093" cy="230093"/>
          </a:xfrm>
          <a:prstGeom prst="ellipse">
            <a:avLst/>
          </a:prstGeom>
          <a:solidFill>
            <a:srgbClr val="C0000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1</a:t>
            </a:r>
          </a:p>
        </p:txBody>
      </p:sp>
      <p:sp>
        <p:nvSpPr>
          <p:cNvPr id="46" name="Ellipse 45"/>
          <p:cNvSpPr/>
          <p:nvPr/>
        </p:nvSpPr>
        <p:spPr>
          <a:xfrm>
            <a:off x="1853362" y="4024394"/>
            <a:ext cx="230093" cy="230093"/>
          </a:xfrm>
          <a:prstGeom prst="ellipse">
            <a:avLst/>
          </a:prstGeom>
          <a:solidFill>
            <a:srgbClr val="7030A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2</a:t>
            </a:r>
          </a:p>
        </p:txBody>
      </p:sp>
      <p:sp>
        <p:nvSpPr>
          <p:cNvPr id="47" name="Ellipse 46"/>
          <p:cNvSpPr/>
          <p:nvPr/>
        </p:nvSpPr>
        <p:spPr>
          <a:xfrm>
            <a:off x="1852268" y="4612858"/>
            <a:ext cx="230093" cy="230093"/>
          </a:xfrm>
          <a:prstGeom prst="ellipse">
            <a:avLst/>
          </a:prstGeom>
          <a:solidFill>
            <a:srgbClr val="00B0F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3</a:t>
            </a:r>
          </a:p>
        </p:txBody>
      </p:sp>
      <p:sp>
        <p:nvSpPr>
          <p:cNvPr id="48" name="Ellipse 47"/>
          <p:cNvSpPr/>
          <p:nvPr/>
        </p:nvSpPr>
        <p:spPr>
          <a:xfrm>
            <a:off x="3002725" y="1376801"/>
            <a:ext cx="230093" cy="230093"/>
          </a:xfrm>
          <a:prstGeom prst="ellipse">
            <a:avLst/>
          </a:prstGeom>
          <a:solidFill>
            <a:srgbClr val="C0000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1</a:t>
            </a:r>
          </a:p>
        </p:txBody>
      </p:sp>
      <p:sp>
        <p:nvSpPr>
          <p:cNvPr id="49" name="Ellipse 48"/>
          <p:cNvSpPr/>
          <p:nvPr/>
        </p:nvSpPr>
        <p:spPr>
          <a:xfrm>
            <a:off x="5852989" y="1360216"/>
            <a:ext cx="230093" cy="230093"/>
          </a:xfrm>
          <a:prstGeom prst="ellipse">
            <a:avLst/>
          </a:prstGeom>
          <a:solidFill>
            <a:srgbClr val="7030A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2</a:t>
            </a:r>
          </a:p>
        </p:txBody>
      </p:sp>
      <p:sp>
        <p:nvSpPr>
          <p:cNvPr id="50" name="Ellipse 49"/>
          <p:cNvSpPr/>
          <p:nvPr/>
        </p:nvSpPr>
        <p:spPr>
          <a:xfrm>
            <a:off x="8512640" y="1376800"/>
            <a:ext cx="230093" cy="230093"/>
          </a:xfrm>
          <a:prstGeom prst="ellipse">
            <a:avLst/>
          </a:prstGeom>
          <a:solidFill>
            <a:srgbClr val="00B0F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3</a:t>
            </a:r>
          </a:p>
        </p:txBody>
      </p:sp>
      <p:sp>
        <p:nvSpPr>
          <p:cNvPr id="17" name="Textfeld 16"/>
          <p:cNvSpPr txBox="1"/>
          <p:nvPr/>
        </p:nvSpPr>
        <p:spPr>
          <a:xfrm>
            <a:off x="2365350" y="5435259"/>
            <a:ext cx="914400" cy="30431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30000" noProof="0" dirty="0">
                <a:ln>
                  <a:noFill/>
                </a:ln>
                <a:solidFill>
                  <a:srgbClr val="000000"/>
                </a:solidFill>
                <a:effectLst/>
                <a:uLnTx/>
                <a:uFillTx/>
              </a:rPr>
              <a:t>1</a:t>
            </a:r>
            <a:r>
              <a:rPr kumimoji="0" lang="en-US" sz="1050" b="0" i="0" u="none" strike="noStrike" kern="0" cap="none" spc="0" normalizeH="0" baseline="0" noProof="0" dirty="0">
                <a:ln>
                  <a:noFill/>
                </a:ln>
                <a:solidFill>
                  <a:srgbClr val="000000"/>
                </a:solidFill>
                <a:effectLst/>
                <a:uLnTx/>
                <a:uFillTx/>
              </a:rPr>
              <a:t> </a:t>
            </a:r>
            <a:r>
              <a:rPr lang="en-US" sz="1050" kern="0" dirty="0">
                <a:solidFill>
                  <a:srgbClr val="000000"/>
                </a:solidFill>
              </a:rPr>
              <a:t>Alternatively user management and </a:t>
            </a:r>
            <a:r>
              <a:rPr lang="en-US" sz="1050" kern="0" dirty="0" err="1">
                <a:solidFill>
                  <a:srgbClr val="000000"/>
                </a:solidFill>
              </a:rPr>
              <a:t>eCommerce</a:t>
            </a:r>
            <a:r>
              <a:rPr lang="en-US" sz="1050" kern="0" dirty="0">
                <a:solidFill>
                  <a:srgbClr val="000000"/>
                </a:solidFill>
              </a:rPr>
              <a:t> handling from partner, and matching with Bosch ID or </a:t>
            </a:r>
            <a:r>
              <a:rPr lang="en-US" sz="1050" kern="0" dirty="0" err="1">
                <a:solidFill>
                  <a:srgbClr val="000000"/>
                </a:solidFill>
              </a:rPr>
              <a:t>OpenID</a:t>
            </a:r>
            <a:r>
              <a:rPr lang="en-US" sz="1050" kern="0" dirty="0">
                <a:solidFill>
                  <a:srgbClr val="000000"/>
                </a:solidFill>
              </a:rPr>
              <a:t> Connect. </a:t>
            </a:r>
            <a:endParaRPr kumimoji="0" lang="en-US" sz="1050" b="0" i="0" u="none" strike="noStrike" kern="0" cap="none" spc="0" normalizeH="0" baseline="0" noProof="0" dirty="0">
              <a:ln>
                <a:noFill/>
              </a:ln>
              <a:solidFill>
                <a:srgbClr val="000000"/>
              </a:solidFill>
              <a:effectLst/>
              <a:uLnTx/>
              <a:uFillTx/>
            </a:endParaRPr>
          </a:p>
        </p:txBody>
      </p:sp>
      <p:pic>
        <p:nvPicPr>
          <p:cNvPr id="40" name="Grafik 39"/>
          <p:cNvPicPr>
            <a:picLocks noChangeAspect="1"/>
          </p:cNvPicPr>
          <p:nvPr/>
        </p:nvPicPr>
        <p:blipFill rotWithShape="1">
          <a:blip r:embed="rId3"/>
          <a:srcRect l="16182" t="9991" r="16056" b="10075"/>
          <a:stretch/>
        </p:blipFill>
        <p:spPr>
          <a:xfrm>
            <a:off x="3225368" y="1616682"/>
            <a:ext cx="1864741" cy="3849081"/>
          </a:xfrm>
          <a:prstGeom prst="roundRect">
            <a:avLst/>
          </a:prstGeom>
        </p:spPr>
      </p:pic>
      <p:pic>
        <p:nvPicPr>
          <p:cNvPr id="8" name="Grafik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354528" y="2129590"/>
            <a:ext cx="1596029" cy="2838804"/>
          </a:xfrm>
          <a:prstGeom prst="rect">
            <a:avLst/>
          </a:prstGeom>
        </p:spPr>
      </p:pic>
      <p:pic>
        <p:nvPicPr>
          <p:cNvPr id="51" name="Grafik 50"/>
          <p:cNvPicPr>
            <a:picLocks noChangeAspect="1"/>
          </p:cNvPicPr>
          <p:nvPr/>
        </p:nvPicPr>
        <p:blipFill rotWithShape="1">
          <a:blip r:embed="rId3"/>
          <a:srcRect l="16182" t="9991" r="16056" b="10075"/>
          <a:stretch/>
        </p:blipFill>
        <p:spPr>
          <a:xfrm>
            <a:off x="5964091" y="1616682"/>
            <a:ext cx="1864741" cy="3849081"/>
          </a:xfrm>
          <a:prstGeom prst="roundRect">
            <a:avLst/>
          </a:prstGeom>
        </p:spPr>
      </p:pic>
      <p:pic>
        <p:nvPicPr>
          <p:cNvPr id="9" name="Grafik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102702" y="2126959"/>
            <a:ext cx="1597509" cy="2841435"/>
          </a:xfrm>
          <a:prstGeom prst="rect">
            <a:avLst/>
          </a:prstGeom>
        </p:spPr>
      </p:pic>
      <p:pic>
        <p:nvPicPr>
          <p:cNvPr id="52" name="Grafik 51"/>
          <p:cNvPicPr>
            <a:picLocks noChangeAspect="1"/>
          </p:cNvPicPr>
          <p:nvPr/>
        </p:nvPicPr>
        <p:blipFill rotWithShape="1">
          <a:blip r:embed="rId3"/>
          <a:srcRect l="16182" t="9991" r="16056" b="10075"/>
          <a:stretch/>
        </p:blipFill>
        <p:spPr>
          <a:xfrm>
            <a:off x="8659069" y="1616682"/>
            <a:ext cx="1864741" cy="3849081"/>
          </a:xfrm>
          <a:prstGeom prst="roundRect">
            <a:avLst/>
          </a:prstGeom>
        </p:spPr>
      </p:pic>
      <p:pic>
        <p:nvPicPr>
          <p:cNvPr id="10" name="Grafik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790271" y="2126958"/>
            <a:ext cx="1597510" cy="2841436"/>
          </a:xfrm>
          <a:prstGeom prst="rect">
            <a:avLst/>
          </a:prstGeom>
        </p:spPr>
      </p:pic>
    </p:spTree>
    <p:extLst>
      <p:ext uri="{BB962C8B-B14F-4D97-AF65-F5344CB8AC3E}">
        <p14:creationId xmlns:p14="http://schemas.microsoft.com/office/powerpoint/2010/main" val="377126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 y="0"/>
            <a:ext cx="10969625" cy="6170414"/>
          </a:xfrm>
          <a:prstGeom prst="rect">
            <a:avLst/>
          </a:prstGeom>
        </p:spPr>
      </p:pic>
      <p:sp>
        <p:nvSpPr>
          <p:cNvPr id="4" name="Textfeld 3"/>
          <p:cNvSpPr txBox="1"/>
          <p:nvPr/>
        </p:nvSpPr>
        <p:spPr>
          <a:xfrm>
            <a:off x="2656549" y="2368357"/>
            <a:ext cx="5656521" cy="1161653"/>
          </a:xfrm>
          <a:prstGeom prst="rect">
            <a:avLst/>
          </a:prstGeom>
          <a:noFill/>
        </p:spPr>
        <p:txBody>
          <a:bodyPr wrap="squar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5400" b="1" i="0" u="none" strike="noStrike" kern="0" cap="none" spc="0" normalizeH="0" baseline="0" noProof="0" dirty="0">
                <a:ln>
                  <a:noFill/>
                </a:ln>
                <a:solidFill>
                  <a:prstClr val="white"/>
                </a:solidFill>
                <a:effectLst/>
                <a:uLnTx/>
                <a:uFillTx/>
                <a:latin typeface="Bosch Office Sans" pitchFamily="34" charset="0"/>
                <a:ea typeface="+mn-ea"/>
                <a:cs typeface="+mn-cs"/>
              </a:rPr>
              <a:t>Help Connect</a:t>
            </a:r>
          </a:p>
          <a:p>
            <a:pPr marL="0" marR="0" lvl="0" indent="0" algn="ctr" defTabSz="914400" rtl="0" eaLnBrk="1" fontAlgn="auto" latinLnBrk="0" hangingPunct="1">
              <a:lnSpc>
                <a:spcPts val="2300"/>
              </a:lnSpc>
              <a:spcBef>
                <a:spcPts val="360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Bosch Office Sans" pitchFamily="34" charset="0"/>
                <a:ea typeface="+mn-ea"/>
                <a:cs typeface="+mn-cs"/>
              </a:rPr>
              <a:t>Turns your products into lifesavers</a:t>
            </a:r>
          </a:p>
        </p:txBody>
      </p:sp>
    </p:spTree>
    <p:extLst>
      <p:ext uri="{BB962C8B-B14F-4D97-AF65-F5344CB8AC3E}">
        <p14:creationId xmlns:p14="http://schemas.microsoft.com/office/powerpoint/2010/main" val="259624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94" descr="box">
            <a:extLst>
              <a:ext uri="{FF2B5EF4-FFF2-40B4-BE49-F238E27FC236}">
                <a16:creationId xmlns:a16="http://schemas.microsoft.com/office/drawing/2014/main" id="{BB383B30-38A7-43D7-B8B9-C00142D49E0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Text Box 2">
            <a:extLst>
              <a:ext uri="{FF2B5EF4-FFF2-40B4-BE49-F238E27FC236}">
                <a16:creationId xmlns:a16="http://schemas.microsoft.com/office/drawing/2014/main" id="{78E86D2B-F512-45DF-980E-CCF43D9E3EAC}"/>
              </a:ext>
            </a:extLst>
          </p:cNvPr>
          <p:cNvSpPr txBox="1">
            <a:spLocks noChangeArrowheads="1"/>
          </p:cNvSpPr>
          <p:nvPr/>
        </p:nvSpPr>
        <p:spPr bwMode="auto">
          <a:xfrm>
            <a:off x="1930783" y="2940329"/>
            <a:ext cx="1354085" cy="77703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Automatic</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accident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detection</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0" name="Text Box 2">
            <a:extLst>
              <a:ext uri="{FF2B5EF4-FFF2-40B4-BE49-F238E27FC236}">
                <a16:creationId xmlns:a16="http://schemas.microsoft.com/office/drawing/2014/main" id="{731C1243-E229-46B9-B52E-C396061BFCF6}"/>
              </a:ext>
            </a:extLst>
          </p:cNvPr>
          <p:cNvSpPr txBox="1">
            <a:spLocks noChangeArrowheads="1"/>
          </p:cNvSpPr>
          <p:nvPr/>
        </p:nvSpPr>
        <p:spPr bwMode="auto">
          <a:xfrm>
            <a:off x="4440559" y="2888929"/>
            <a:ext cx="186697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11" name="Text Box 2">
            <a:extLst>
              <a:ext uri="{FF2B5EF4-FFF2-40B4-BE49-F238E27FC236}">
                <a16:creationId xmlns:a16="http://schemas.microsoft.com/office/drawing/2014/main" id="{33343796-A1BC-4117-B955-7FF66179B5CD}"/>
              </a:ext>
            </a:extLst>
          </p:cNvPr>
          <p:cNvSpPr txBox="1">
            <a:spLocks noChangeArrowheads="1"/>
          </p:cNvSpPr>
          <p:nvPr/>
        </p:nvSpPr>
        <p:spPr bwMode="auto">
          <a:xfrm>
            <a:off x="7129875" y="2888930"/>
            <a:ext cx="1508704" cy="33862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Immediate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rescue</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aid</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on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site</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pic>
        <p:nvPicPr>
          <p:cNvPr id="12" name="Grafik 11">
            <a:extLst>
              <a:ext uri="{FF2B5EF4-FFF2-40B4-BE49-F238E27FC236}">
                <a16:creationId xmlns:a16="http://schemas.microsoft.com/office/drawing/2014/main" id="{EA4FE40E-1274-4D5C-95E0-3B48C9013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8488" y="1888014"/>
            <a:ext cx="1052316" cy="1052316"/>
          </a:xfrm>
          <a:prstGeom prst="rect">
            <a:avLst/>
          </a:prstGeom>
        </p:spPr>
      </p:pic>
      <p:pic>
        <p:nvPicPr>
          <p:cNvPr id="13" name="Grafik 12">
            <a:extLst>
              <a:ext uri="{FF2B5EF4-FFF2-40B4-BE49-F238E27FC236}">
                <a16:creationId xmlns:a16="http://schemas.microsoft.com/office/drawing/2014/main" id="{542F0324-15EF-4F0A-A950-3BD79A2404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2430" y="1816986"/>
            <a:ext cx="1049042" cy="1049042"/>
          </a:xfrm>
          <a:prstGeom prst="rect">
            <a:avLst/>
          </a:prstGeom>
        </p:spPr>
      </p:pic>
      <p:pic>
        <p:nvPicPr>
          <p:cNvPr id="14" name="Grafik 13">
            <a:extLst>
              <a:ext uri="{FF2B5EF4-FFF2-40B4-BE49-F238E27FC236}">
                <a16:creationId xmlns:a16="http://schemas.microsoft.com/office/drawing/2014/main" id="{41AFD02B-3A04-46A8-8ED5-BACC21EDDB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1668" y="1888014"/>
            <a:ext cx="1052316" cy="1052316"/>
          </a:xfrm>
          <a:prstGeom prst="rect">
            <a:avLst/>
          </a:prstGeom>
        </p:spPr>
      </p:pic>
      <p:pic>
        <p:nvPicPr>
          <p:cNvPr id="16" name="Grafik 15">
            <a:extLst>
              <a:ext uri="{FF2B5EF4-FFF2-40B4-BE49-F238E27FC236}">
                <a16:creationId xmlns:a16="http://schemas.microsoft.com/office/drawing/2014/main" id="{6944A33C-13C7-4D5D-8349-7BBCF1394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221189" y="2080307"/>
            <a:ext cx="667726" cy="667726"/>
          </a:xfrm>
          <a:prstGeom prst="rect">
            <a:avLst/>
          </a:prstGeom>
        </p:spPr>
      </p:pic>
      <p:pic>
        <p:nvPicPr>
          <p:cNvPr id="18" name="Grafik 17">
            <a:extLst>
              <a:ext uri="{FF2B5EF4-FFF2-40B4-BE49-F238E27FC236}">
                <a16:creationId xmlns:a16="http://schemas.microsoft.com/office/drawing/2014/main" id="{241F0A85-DFB2-46B2-BD7A-4D5F5A30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99052" y="2106173"/>
            <a:ext cx="667726" cy="667726"/>
          </a:xfrm>
          <a:prstGeom prst="rect">
            <a:avLst/>
          </a:prstGeom>
        </p:spPr>
      </p:pic>
    </p:spTree>
    <p:extLst>
      <p:ext uri="{BB962C8B-B14F-4D97-AF65-F5344CB8AC3E}">
        <p14:creationId xmlns:p14="http://schemas.microsoft.com/office/powerpoint/2010/main" val="449405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94" descr="box">
            <a:extLst>
              <a:ext uri="{FF2B5EF4-FFF2-40B4-BE49-F238E27FC236}">
                <a16:creationId xmlns:a16="http://schemas.microsoft.com/office/drawing/2014/main" id="{0457EB18-3513-4D6D-9DEA-7787DDB4CA5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Text Box 2">
            <a:extLst>
              <a:ext uri="{FF2B5EF4-FFF2-40B4-BE49-F238E27FC236}">
                <a16:creationId xmlns:a16="http://schemas.microsoft.com/office/drawing/2014/main" id="{78E86D2B-F512-45DF-980E-CCF43D9E3EAC}"/>
              </a:ext>
            </a:extLst>
          </p:cNvPr>
          <p:cNvSpPr txBox="1">
            <a:spLocks noChangeArrowheads="1"/>
          </p:cNvSpPr>
          <p:nvPr/>
        </p:nvSpPr>
        <p:spPr bwMode="auto">
          <a:xfrm>
            <a:off x="1930783" y="2940329"/>
            <a:ext cx="1354085" cy="77703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Automatic</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accident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detection</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0" name="Text Box 2">
            <a:extLst>
              <a:ext uri="{FF2B5EF4-FFF2-40B4-BE49-F238E27FC236}">
                <a16:creationId xmlns:a16="http://schemas.microsoft.com/office/drawing/2014/main" id="{731C1243-E229-46B9-B52E-C396061BFCF6}"/>
              </a:ext>
            </a:extLst>
          </p:cNvPr>
          <p:cNvSpPr txBox="1">
            <a:spLocks noChangeArrowheads="1"/>
          </p:cNvSpPr>
          <p:nvPr/>
        </p:nvSpPr>
        <p:spPr bwMode="auto">
          <a:xfrm>
            <a:off x="4440559" y="2888929"/>
            <a:ext cx="186697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11" name="Text Box 2">
            <a:extLst>
              <a:ext uri="{FF2B5EF4-FFF2-40B4-BE49-F238E27FC236}">
                <a16:creationId xmlns:a16="http://schemas.microsoft.com/office/drawing/2014/main" id="{33343796-A1BC-4117-B955-7FF66179B5CD}"/>
              </a:ext>
            </a:extLst>
          </p:cNvPr>
          <p:cNvSpPr txBox="1">
            <a:spLocks noChangeArrowheads="1"/>
          </p:cNvSpPr>
          <p:nvPr/>
        </p:nvSpPr>
        <p:spPr bwMode="auto">
          <a:xfrm>
            <a:off x="7129875" y="2888930"/>
            <a:ext cx="1508704" cy="33862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Immediate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rescue</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aid</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on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site</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pic>
        <p:nvPicPr>
          <p:cNvPr id="12" name="Grafik 11">
            <a:extLst>
              <a:ext uri="{FF2B5EF4-FFF2-40B4-BE49-F238E27FC236}">
                <a16:creationId xmlns:a16="http://schemas.microsoft.com/office/drawing/2014/main" id="{EA4FE40E-1274-4D5C-95E0-3B48C9013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8488" y="1888014"/>
            <a:ext cx="1052316" cy="1052316"/>
          </a:xfrm>
          <a:prstGeom prst="rect">
            <a:avLst/>
          </a:prstGeom>
        </p:spPr>
      </p:pic>
      <p:pic>
        <p:nvPicPr>
          <p:cNvPr id="13" name="Grafik 12">
            <a:extLst>
              <a:ext uri="{FF2B5EF4-FFF2-40B4-BE49-F238E27FC236}">
                <a16:creationId xmlns:a16="http://schemas.microsoft.com/office/drawing/2014/main" id="{542F0324-15EF-4F0A-A950-3BD79A2404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2430" y="1816986"/>
            <a:ext cx="1049042" cy="1049042"/>
          </a:xfrm>
          <a:prstGeom prst="rect">
            <a:avLst/>
          </a:prstGeom>
        </p:spPr>
      </p:pic>
      <p:pic>
        <p:nvPicPr>
          <p:cNvPr id="14" name="Grafik 13">
            <a:extLst>
              <a:ext uri="{FF2B5EF4-FFF2-40B4-BE49-F238E27FC236}">
                <a16:creationId xmlns:a16="http://schemas.microsoft.com/office/drawing/2014/main" id="{41AFD02B-3A04-46A8-8ED5-BACC21EDDB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1668" y="1888014"/>
            <a:ext cx="1052316" cy="1052316"/>
          </a:xfrm>
          <a:prstGeom prst="rect">
            <a:avLst/>
          </a:prstGeom>
        </p:spPr>
      </p:pic>
      <p:pic>
        <p:nvPicPr>
          <p:cNvPr id="16" name="Grafik 15">
            <a:extLst>
              <a:ext uri="{FF2B5EF4-FFF2-40B4-BE49-F238E27FC236}">
                <a16:creationId xmlns:a16="http://schemas.microsoft.com/office/drawing/2014/main" id="{6944A33C-13C7-4D5D-8349-7BBCF1394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221189" y="2080307"/>
            <a:ext cx="667726" cy="667726"/>
          </a:xfrm>
          <a:prstGeom prst="rect">
            <a:avLst/>
          </a:prstGeom>
        </p:spPr>
      </p:pic>
      <p:pic>
        <p:nvPicPr>
          <p:cNvPr id="18" name="Grafik 17">
            <a:extLst>
              <a:ext uri="{FF2B5EF4-FFF2-40B4-BE49-F238E27FC236}">
                <a16:creationId xmlns:a16="http://schemas.microsoft.com/office/drawing/2014/main" id="{241F0A85-DFB2-46B2-BD7A-4D5F5A30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99052" y="2106173"/>
            <a:ext cx="667726" cy="667726"/>
          </a:xfrm>
          <a:prstGeom prst="rect">
            <a:avLst/>
          </a:prstGeom>
        </p:spPr>
      </p:pic>
      <p:pic>
        <p:nvPicPr>
          <p:cNvPr id="7" name="Grafik 6">
            <a:extLst>
              <a:ext uri="{FF2B5EF4-FFF2-40B4-BE49-F238E27FC236}">
                <a16:creationId xmlns:a16="http://schemas.microsoft.com/office/drawing/2014/main" id="{DAFD930B-BAC4-44C1-B4A1-68DA31920B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0036" y="4497964"/>
            <a:ext cx="690150" cy="690150"/>
          </a:xfrm>
          <a:prstGeom prst="rect">
            <a:avLst/>
          </a:prstGeom>
        </p:spPr>
      </p:pic>
      <p:pic>
        <p:nvPicPr>
          <p:cNvPr id="15" name="Grafik 14">
            <a:extLst>
              <a:ext uri="{FF2B5EF4-FFF2-40B4-BE49-F238E27FC236}">
                <a16:creationId xmlns:a16="http://schemas.microsoft.com/office/drawing/2014/main" id="{402057E0-41B2-4341-A2E5-ED4386B509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36180" y="4549246"/>
            <a:ext cx="638868" cy="638868"/>
          </a:xfrm>
          <a:prstGeom prst="rect">
            <a:avLst/>
          </a:prstGeom>
        </p:spPr>
      </p:pic>
      <p:pic>
        <p:nvPicPr>
          <p:cNvPr id="19" name="Grafik 18">
            <a:extLst>
              <a:ext uri="{FF2B5EF4-FFF2-40B4-BE49-F238E27FC236}">
                <a16:creationId xmlns:a16="http://schemas.microsoft.com/office/drawing/2014/main" id="{5C277D5E-5FD3-43F2-89D0-F9CE0A2D3F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63893" y="4589378"/>
            <a:ext cx="690150" cy="690150"/>
          </a:xfrm>
          <a:prstGeom prst="rect">
            <a:avLst/>
          </a:prstGeom>
        </p:spPr>
      </p:pic>
      <p:pic>
        <p:nvPicPr>
          <p:cNvPr id="26" name="Grafik 25">
            <a:extLst>
              <a:ext uri="{FF2B5EF4-FFF2-40B4-BE49-F238E27FC236}">
                <a16:creationId xmlns:a16="http://schemas.microsoft.com/office/drawing/2014/main" id="{9FDEED8E-B3D0-4A40-A879-D6D00A87E9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71041" y="4660995"/>
            <a:ext cx="527118" cy="527118"/>
          </a:xfrm>
          <a:prstGeom prst="rect">
            <a:avLst/>
          </a:prstGeom>
        </p:spPr>
      </p:pic>
      <p:pic>
        <p:nvPicPr>
          <p:cNvPr id="29" name="Grafik 28">
            <a:extLst>
              <a:ext uri="{FF2B5EF4-FFF2-40B4-BE49-F238E27FC236}">
                <a16:creationId xmlns:a16="http://schemas.microsoft.com/office/drawing/2014/main" id="{8A2C4A4C-8FAD-4445-A558-EB8BC0F69B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87484" y="4549245"/>
            <a:ext cx="633062" cy="633062"/>
          </a:xfrm>
          <a:prstGeom prst="rect">
            <a:avLst/>
          </a:prstGeom>
        </p:spPr>
      </p:pic>
      <p:cxnSp>
        <p:nvCxnSpPr>
          <p:cNvPr id="31" name="Gerader Verbinder 30">
            <a:extLst>
              <a:ext uri="{FF2B5EF4-FFF2-40B4-BE49-F238E27FC236}">
                <a16:creationId xmlns:a16="http://schemas.microsoft.com/office/drawing/2014/main" id="{D0C36ED9-D40D-4787-A177-00DA6157B97E}"/>
              </a:ext>
            </a:extLst>
          </p:cNvPr>
          <p:cNvCxnSpPr/>
          <p:nvPr/>
        </p:nvCxnSpPr>
        <p:spPr>
          <a:xfrm>
            <a:off x="4396259" y="4384075"/>
            <a:ext cx="39036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Box 2">
            <a:extLst>
              <a:ext uri="{FF2B5EF4-FFF2-40B4-BE49-F238E27FC236}">
                <a16:creationId xmlns:a16="http://schemas.microsoft.com/office/drawing/2014/main" id="{013AB329-E15C-4017-8D05-AF8DB2F86FE3}"/>
              </a:ext>
            </a:extLst>
          </p:cNvPr>
          <p:cNvSpPr txBox="1">
            <a:spLocks noChangeArrowheads="1"/>
          </p:cNvSpPr>
          <p:nvPr/>
        </p:nvSpPr>
        <p:spPr bwMode="auto">
          <a:xfrm>
            <a:off x="4262892" y="4107154"/>
            <a:ext cx="3548787" cy="276921"/>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New: </a:t>
            </a:r>
            <a:r>
              <a:rPr kumimoji="0" lang="de-DE" sz="1200" b="1"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Help Connect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for</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Cross-Domain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Safety</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33" name="Text Box 2">
            <a:extLst>
              <a:ext uri="{FF2B5EF4-FFF2-40B4-BE49-F238E27FC236}">
                <a16:creationId xmlns:a16="http://schemas.microsoft.com/office/drawing/2014/main" id="{6FF15277-EA19-4EE0-B48C-92C66E9E5492}"/>
              </a:ext>
            </a:extLst>
          </p:cNvPr>
          <p:cNvSpPr txBox="1">
            <a:spLocks noChangeArrowheads="1"/>
          </p:cNvSpPr>
          <p:nvPr/>
        </p:nvSpPr>
        <p:spPr bwMode="auto">
          <a:xfrm>
            <a:off x="2882098" y="4105111"/>
            <a:ext cx="1243828" cy="276921"/>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Standard: </a:t>
            </a:r>
            <a:r>
              <a:rPr kumimoji="0" lang="de-DE" sz="1200" b="1"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eCall</a:t>
            </a:r>
            <a:endParaRPr kumimoji="0" lang="de-DE" sz="1200" b="1"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cxnSp>
        <p:nvCxnSpPr>
          <p:cNvPr id="34" name="Gerader Verbinder 33">
            <a:extLst>
              <a:ext uri="{FF2B5EF4-FFF2-40B4-BE49-F238E27FC236}">
                <a16:creationId xmlns:a16="http://schemas.microsoft.com/office/drawing/2014/main" id="{786DD36F-FB88-4F42-94FC-923354A8DD01}"/>
              </a:ext>
            </a:extLst>
          </p:cNvPr>
          <p:cNvCxnSpPr>
            <a:cxnSpLocks/>
          </p:cNvCxnSpPr>
          <p:nvPr/>
        </p:nvCxnSpPr>
        <p:spPr>
          <a:xfrm>
            <a:off x="1951234" y="4384075"/>
            <a:ext cx="21485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afik 11">
            <a:extLst>
              <a:ext uri="{FF2B5EF4-FFF2-40B4-BE49-F238E27FC236}">
                <a16:creationId xmlns:a16="http://schemas.microsoft.com/office/drawing/2014/main" id="{39D935A4-902D-4AD8-BBE2-BE0071E379EC}"/>
              </a:ext>
            </a:extLst>
          </p:cNvPr>
          <p:cNvGrpSpPr/>
          <p:nvPr/>
        </p:nvGrpSpPr>
        <p:grpSpPr>
          <a:xfrm>
            <a:off x="7693776" y="3820409"/>
            <a:ext cx="509738" cy="508918"/>
            <a:chOff x="1442113" y="3852992"/>
            <a:chExt cx="827882" cy="827882"/>
          </a:xfrm>
          <a:solidFill>
            <a:schemeClr val="bg1"/>
          </a:solidFill>
        </p:grpSpPr>
        <p:sp>
          <p:nvSpPr>
            <p:cNvPr id="38" name="Freihandform: Form 64">
              <a:extLst>
                <a:ext uri="{FF2B5EF4-FFF2-40B4-BE49-F238E27FC236}">
                  <a16:creationId xmlns:a16="http://schemas.microsoft.com/office/drawing/2014/main" id="{D2B441D8-4BEA-41C6-8CF0-6B11605432A5}"/>
                </a:ext>
              </a:extLst>
            </p:cNvPr>
            <p:cNvSpPr/>
            <p:nvPr/>
          </p:nvSpPr>
          <p:spPr>
            <a:xfrm>
              <a:off x="1442113" y="3852992"/>
              <a:ext cx="829526" cy="829526"/>
            </a:xfrm>
            <a:custGeom>
              <a:avLst/>
              <a:gdLst>
                <a:gd name="connsiteX0" fmla="*/ 734128 w 829526"/>
                <a:gd name="connsiteY0" fmla="*/ 829527 h 829526"/>
                <a:gd name="connsiteX1" fmla="*/ 95398 w 829526"/>
                <a:gd name="connsiteY1" fmla="*/ 829527 h 829526"/>
                <a:gd name="connsiteX2" fmla="*/ 0 w 829526"/>
                <a:gd name="connsiteY2" fmla="*/ 734128 h 829526"/>
                <a:gd name="connsiteX3" fmla="*/ 0 w 829526"/>
                <a:gd name="connsiteY3" fmla="*/ 95398 h 829526"/>
                <a:gd name="connsiteX4" fmla="*/ 95398 w 829526"/>
                <a:gd name="connsiteY4" fmla="*/ 0 h 829526"/>
                <a:gd name="connsiteX5" fmla="*/ 620637 w 829526"/>
                <a:gd name="connsiteY5" fmla="*/ 0 h 829526"/>
                <a:gd name="connsiteX6" fmla="*/ 642568 w 829526"/>
                <a:gd name="connsiteY6" fmla="*/ 21931 h 829526"/>
                <a:gd name="connsiteX7" fmla="*/ 620637 w 829526"/>
                <a:gd name="connsiteY7" fmla="*/ 43861 h 829526"/>
                <a:gd name="connsiteX8" fmla="*/ 95398 w 829526"/>
                <a:gd name="connsiteY8" fmla="*/ 43861 h 829526"/>
                <a:gd name="connsiteX9" fmla="*/ 43861 w 829526"/>
                <a:gd name="connsiteY9" fmla="*/ 95398 h 829526"/>
                <a:gd name="connsiteX10" fmla="*/ 43861 w 829526"/>
                <a:gd name="connsiteY10" fmla="*/ 734128 h 829526"/>
                <a:gd name="connsiteX11" fmla="*/ 95398 w 829526"/>
                <a:gd name="connsiteY11" fmla="*/ 785666 h 829526"/>
                <a:gd name="connsiteX12" fmla="*/ 734128 w 829526"/>
                <a:gd name="connsiteY12" fmla="*/ 785666 h 829526"/>
                <a:gd name="connsiteX13" fmla="*/ 785666 w 829526"/>
                <a:gd name="connsiteY13" fmla="*/ 734128 h 829526"/>
                <a:gd name="connsiteX14" fmla="*/ 785666 w 829526"/>
                <a:gd name="connsiteY14" fmla="*/ 208889 h 829526"/>
                <a:gd name="connsiteX15" fmla="*/ 807596 w 829526"/>
                <a:gd name="connsiteY15" fmla="*/ 186959 h 829526"/>
                <a:gd name="connsiteX16" fmla="*/ 829527 w 829526"/>
                <a:gd name="connsiteY16" fmla="*/ 208889 h 829526"/>
                <a:gd name="connsiteX17" fmla="*/ 829527 w 829526"/>
                <a:gd name="connsiteY17" fmla="*/ 733580 h 829526"/>
                <a:gd name="connsiteX18" fmla="*/ 734128 w 829526"/>
                <a:gd name="connsiteY18" fmla="*/ 829527 h 8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526" h="829526">
                  <a:moveTo>
                    <a:pt x="734128" y="829527"/>
                  </a:moveTo>
                  <a:lnTo>
                    <a:pt x="95398" y="829527"/>
                  </a:lnTo>
                  <a:cubicBezTo>
                    <a:pt x="42765" y="829527"/>
                    <a:pt x="0" y="786762"/>
                    <a:pt x="0" y="734128"/>
                  </a:cubicBezTo>
                  <a:lnTo>
                    <a:pt x="0" y="95398"/>
                  </a:lnTo>
                  <a:cubicBezTo>
                    <a:pt x="0" y="42765"/>
                    <a:pt x="42765" y="0"/>
                    <a:pt x="95398" y="0"/>
                  </a:cubicBezTo>
                  <a:lnTo>
                    <a:pt x="620637" y="0"/>
                  </a:lnTo>
                  <a:cubicBezTo>
                    <a:pt x="632699" y="0"/>
                    <a:pt x="642568" y="9869"/>
                    <a:pt x="642568" y="21931"/>
                  </a:cubicBezTo>
                  <a:cubicBezTo>
                    <a:pt x="642568" y="33993"/>
                    <a:pt x="632699" y="43861"/>
                    <a:pt x="620637" y="43861"/>
                  </a:cubicBezTo>
                  <a:lnTo>
                    <a:pt x="95398" y="43861"/>
                  </a:lnTo>
                  <a:cubicBezTo>
                    <a:pt x="66888" y="43861"/>
                    <a:pt x="43861" y="66888"/>
                    <a:pt x="43861" y="95398"/>
                  </a:cubicBezTo>
                  <a:lnTo>
                    <a:pt x="43861" y="734128"/>
                  </a:lnTo>
                  <a:cubicBezTo>
                    <a:pt x="43861" y="762638"/>
                    <a:pt x="66888" y="785666"/>
                    <a:pt x="95398" y="785666"/>
                  </a:cubicBezTo>
                  <a:lnTo>
                    <a:pt x="734128" y="785666"/>
                  </a:lnTo>
                  <a:cubicBezTo>
                    <a:pt x="762638" y="785666"/>
                    <a:pt x="785666" y="762638"/>
                    <a:pt x="785666" y="734128"/>
                  </a:cubicBezTo>
                  <a:lnTo>
                    <a:pt x="785666" y="208889"/>
                  </a:lnTo>
                  <a:cubicBezTo>
                    <a:pt x="785666" y="196828"/>
                    <a:pt x="795534" y="186959"/>
                    <a:pt x="807596" y="186959"/>
                  </a:cubicBezTo>
                  <a:cubicBezTo>
                    <a:pt x="819658" y="186959"/>
                    <a:pt x="829527" y="196828"/>
                    <a:pt x="829527" y="208889"/>
                  </a:cubicBezTo>
                  <a:lnTo>
                    <a:pt x="829527" y="733580"/>
                  </a:lnTo>
                  <a:cubicBezTo>
                    <a:pt x="829527" y="786762"/>
                    <a:pt x="786762" y="829527"/>
                    <a:pt x="734128" y="829527"/>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39" name="Freihandform: Form 65">
              <a:extLst>
                <a:ext uri="{FF2B5EF4-FFF2-40B4-BE49-F238E27FC236}">
                  <a16:creationId xmlns:a16="http://schemas.microsoft.com/office/drawing/2014/main" id="{2CE96EE4-D9D8-4BD2-9802-D570A747C430}"/>
                </a:ext>
              </a:extLst>
            </p:cNvPr>
            <p:cNvSpPr/>
            <p:nvPr/>
          </p:nvSpPr>
          <p:spPr>
            <a:xfrm>
              <a:off x="1577534" y="3988413"/>
              <a:ext cx="559231" cy="559231"/>
            </a:xfrm>
            <a:custGeom>
              <a:avLst/>
              <a:gdLst>
                <a:gd name="connsiteX0" fmla="*/ 378852 w 559231"/>
                <a:gd name="connsiteY0" fmla="*/ 559232 h 559231"/>
                <a:gd name="connsiteX1" fmla="*/ 179831 w 559231"/>
                <a:gd name="connsiteY1" fmla="*/ 559232 h 559231"/>
                <a:gd name="connsiteX2" fmla="*/ 179831 w 559231"/>
                <a:gd name="connsiteY2" fmla="*/ 378852 h 559231"/>
                <a:gd name="connsiteX3" fmla="*/ 0 w 559231"/>
                <a:gd name="connsiteY3" fmla="*/ 378852 h 559231"/>
                <a:gd name="connsiteX4" fmla="*/ 0 w 559231"/>
                <a:gd name="connsiteY4" fmla="*/ 179831 h 559231"/>
                <a:gd name="connsiteX5" fmla="*/ 179831 w 559231"/>
                <a:gd name="connsiteY5" fmla="*/ 179831 h 559231"/>
                <a:gd name="connsiteX6" fmla="*/ 179831 w 559231"/>
                <a:gd name="connsiteY6" fmla="*/ 0 h 559231"/>
                <a:gd name="connsiteX7" fmla="*/ 362404 w 559231"/>
                <a:gd name="connsiteY7" fmla="*/ 0 h 559231"/>
                <a:gd name="connsiteX8" fmla="*/ 362404 w 559231"/>
                <a:gd name="connsiteY8" fmla="*/ 32896 h 559231"/>
                <a:gd name="connsiteX9" fmla="*/ 212727 w 559231"/>
                <a:gd name="connsiteY9" fmla="*/ 32896 h 559231"/>
                <a:gd name="connsiteX10" fmla="*/ 212727 w 559231"/>
                <a:gd name="connsiteY10" fmla="*/ 212727 h 559231"/>
                <a:gd name="connsiteX11" fmla="*/ 32896 w 559231"/>
                <a:gd name="connsiteY11" fmla="*/ 212727 h 559231"/>
                <a:gd name="connsiteX12" fmla="*/ 32896 w 559231"/>
                <a:gd name="connsiteY12" fmla="*/ 345956 h 559231"/>
                <a:gd name="connsiteX13" fmla="*/ 212727 w 559231"/>
                <a:gd name="connsiteY13" fmla="*/ 345956 h 559231"/>
                <a:gd name="connsiteX14" fmla="*/ 212727 w 559231"/>
                <a:gd name="connsiteY14" fmla="*/ 526336 h 559231"/>
                <a:gd name="connsiteX15" fmla="*/ 345956 w 559231"/>
                <a:gd name="connsiteY15" fmla="*/ 526336 h 559231"/>
                <a:gd name="connsiteX16" fmla="*/ 345956 w 559231"/>
                <a:gd name="connsiteY16" fmla="*/ 345956 h 559231"/>
                <a:gd name="connsiteX17" fmla="*/ 526336 w 559231"/>
                <a:gd name="connsiteY17" fmla="*/ 345956 h 559231"/>
                <a:gd name="connsiteX18" fmla="*/ 526336 w 559231"/>
                <a:gd name="connsiteY18" fmla="*/ 196279 h 559231"/>
                <a:gd name="connsiteX19" fmla="*/ 559232 w 559231"/>
                <a:gd name="connsiteY19" fmla="*/ 196279 h 559231"/>
                <a:gd name="connsiteX20" fmla="*/ 559232 w 559231"/>
                <a:gd name="connsiteY20" fmla="*/ 378852 h 559231"/>
                <a:gd name="connsiteX21" fmla="*/ 378852 w 559231"/>
                <a:gd name="connsiteY21" fmla="*/ 378852 h 55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9231" h="559231">
                  <a:moveTo>
                    <a:pt x="378852" y="559232"/>
                  </a:moveTo>
                  <a:lnTo>
                    <a:pt x="179831" y="559232"/>
                  </a:lnTo>
                  <a:lnTo>
                    <a:pt x="179831" y="378852"/>
                  </a:lnTo>
                  <a:lnTo>
                    <a:pt x="0" y="378852"/>
                  </a:lnTo>
                  <a:lnTo>
                    <a:pt x="0" y="179831"/>
                  </a:lnTo>
                  <a:lnTo>
                    <a:pt x="179831" y="179831"/>
                  </a:lnTo>
                  <a:lnTo>
                    <a:pt x="179831" y="0"/>
                  </a:lnTo>
                  <a:lnTo>
                    <a:pt x="362404" y="0"/>
                  </a:lnTo>
                  <a:lnTo>
                    <a:pt x="362404" y="32896"/>
                  </a:lnTo>
                  <a:lnTo>
                    <a:pt x="212727" y="32896"/>
                  </a:lnTo>
                  <a:lnTo>
                    <a:pt x="212727" y="212727"/>
                  </a:lnTo>
                  <a:lnTo>
                    <a:pt x="32896" y="212727"/>
                  </a:lnTo>
                  <a:lnTo>
                    <a:pt x="32896" y="345956"/>
                  </a:lnTo>
                  <a:lnTo>
                    <a:pt x="212727" y="345956"/>
                  </a:lnTo>
                  <a:lnTo>
                    <a:pt x="212727" y="526336"/>
                  </a:lnTo>
                  <a:lnTo>
                    <a:pt x="345956" y="526336"/>
                  </a:lnTo>
                  <a:lnTo>
                    <a:pt x="345956" y="345956"/>
                  </a:lnTo>
                  <a:lnTo>
                    <a:pt x="526336" y="345956"/>
                  </a:lnTo>
                  <a:lnTo>
                    <a:pt x="526336" y="196279"/>
                  </a:lnTo>
                  <a:lnTo>
                    <a:pt x="559232" y="196279"/>
                  </a:lnTo>
                  <a:lnTo>
                    <a:pt x="559232" y="378852"/>
                  </a:lnTo>
                  <a:lnTo>
                    <a:pt x="378852" y="378852"/>
                  </a:ln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grpSp>
          <p:nvGrpSpPr>
            <p:cNvPr id="40" name="Grafik 11">
              <a:extLst>
                <a:ext uri="{FF2B5EF4-FFF2-40B4-BE49-F238E27FC236}">
                  <a16:creationId xmlns:a16="http://schemas.microsoft.com/office/drawing/2014/main" id="{56578A0C-2C89-4A45-8570-5B26AF594869}"/>
                </a:ext>
              </a:extLst>
            </p:cNvPr>
            <p:cNvGrpSpPr/>
            <p:nvPr/>
          </p:nvGrpSpPr>
          <p:grpSpPr>
            <a:xfrm>
              <a:off x="1966255" y="3987865"/>
              <a:ext cx="170510" cy="170510"/>
              <a:chOff x="1966255" y="3987865"/>
              <a:chExt cx="170510" cy="170510"/>
            </a:xfrm>
            <a:grpFill/>
          </p:grpSpPr>
          <p:sp>
            <p:nvSpPr>
              <p:cNvPr id="41" name="Freihandform: Form 67">
                <a:extLst>
                  <a:ext uri="{FF2B5EF4-FFF2-40B4-BE49-F238E27FC236}">
                    <a16:creationId xmlns:a16="http://schemas.microsoft.com/office/drawing/2014/main" id="{EF327D97-B47D-4753-A1A4-1A0C9CC6A487}"/>
                  </a:ext>
                </a:extLst>
              </p:cNvPr>
              <p:cNvSpPr/>
              <p:nvPr/>
            </p:nvSpPr>
            <p:spPr>
              <a:xfrm>
                <a:off x="1966255" y="4079425"/>
                <a:ext cx="78950" cy="78950"/>
              </a:xfrm>
              <a:custGeom>
                <a:avLst/>
                <a:gdLst>
                  <a:gd name="connsiteX0" fmla="*/ 78950 w 78950"/>
                  <a:gd name="connsiteY0" fmla="*/ 78950 h 78950"/>
                  <a:gd name="connsiteX1" fmla="*/ 46054 w 78950"/>
                  <a:gd name="connsiteY1" fmla="*/ 78950 h 78950"/>
                  <a:gd name="connsiteX2" fmla="*/ 0 w 78950"/>
                  <a:gd name="connsiteY2" fmla="*/ 32896 h 78950"/>
                  <a:gd name="connsiteX3" fmla="*/ 0 w 78950"/>
                  <a:gd name="connsiteY3" fmla="*/ 0 h 78950"/>
                  <a:gd name="connsiteX4" fmla="*/ 78950 w 78950"/>
                  <a:gd name="connsiteY4" fmla="*/ 78950 h 7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0" h="78950">
                    <a:moveTo>
                      <a:pt x="78950" y="78950"/>
                    </a:moveTo>
                    <a:lnTo>
                      <a:pt x="46054" y="78950"/>
                    </a:lnTo>
                    <a:cubicBezTo>
                      <a:pt x="46054" y="53730"/>
                      <a:pt x="25220" y="32896"/>
                      <a:pt x="0" y="32896"/>
                    </a:cubicBezTo>
                    <a:lnTo>
                      <a:pt x="0" y="0"/>
                    </a:lnTo>
                    <a:cubicBezTo>
                      <a:pt x="43861" y="0"/>
                      <a:pt x="78950" y="35637"/>
                      <a:pt x="78950" y="78950"/>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2" name="Freihandform: Form 68">
                <a:extLst>
                  <a:ext uri="{FF2B5EF4-FFF2-40B4-BE49-F238E27FC236}">
                    <a16:creationId xmlns:a16="http://schemas.microsoft.com/office/drawing/2014/main" id="{861E3327-9A3B-4194-98DE-2B53035FBFD7}"/>
                  </a:ext>
                </a:extLst>
              </p:cNvPr>
              <p:cNvSpPr/>
              <p:nvPr/>
            </p:nvSpPr>
            <p:spPr>
              <a:xfrm>
                <a:off x="1966803" y="4033919"/>
                <a:ext cx="124456" cy="124456"/>
              </a:xfrm>
              <a:custGeom>
                <a:avLst/>
                <a:gdLst>
                  <a:gd name="connsiteX0" fmla="*/ 124456 w 124456"/>
                  <a:gd name="connsiteY0" fmla="*/ 124456 h 124456"/>
                  <a:gd name="connsiteX1" fmla="*/ 91560 w 124456"/>
                  <a:gd name="connsiteY1" fmla="*/ 124456 h 124456"/>
                  <a:gd name="connsiteX2" fmla="*/ 0 w 124456"/>
                  <a:gd name="connsiteY2" fmla="*/ 32896 h 124456"/>
                  <a:gd name="connsiteX3" fmla="*/ 0 w 124456"/>
                  <a:gd name="connsiteY3" fmla="*/ 0 h 124456"/>
                  <a:gd name="connsiteX4" fmla="*/ 124456 w 124456"/>
                  <a:gd name="connsiteY4" fmla="*/ 124456 h 12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6" h="124456">
                    <a:moveTo>
                      <a:pt x="124456" y="124456"/>
                    </a:moveTo>
                    <a:lnTo>
                      <a:pt x="91560" y="124456"/>
                    </a:lnTo>
                    <a:cubicBezTo>
                      <a:pt x="91560" y="74016"/>
                      <a:pt x="50441" y="32896"/>
                      <a:pt x="0" y="32896"/>
                    </a:cubicBezTo>
                    <a:lnTo>
                      <a:pt x="0" y="0"/>
                    </a:lnTo>
                    <a:cubicBezTo>
                      <a:pt x="68533" y="0"/>
                      <a:pt x="124456" y="55923"/>
                      <a:pt x="124456" y="124456"/>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3" name="Freihandform: Form 69">
                <a:extLst>
                  <a:ext uri="{FF2B5EF4-FFF2-40B4-BE49-F238E27FC236}">
                    <a16:creationId xmlns:a16="http://schemas.microsoft.com/office/drawing/2014/main" id="{DF205AD4-80AE-4BA0-9D82-6F0BF9F7E582}"/>
                  </a:ext>
                </a:extLst>
              </p:cNvPr>
              <p:cNvSpPr/>
              <p:nvPr/>
            </p:nvSpPr>
            <p:spPr>
              <a:xfrm>
                <a:off x="1966255" y="3987865"/>
                <a:ext cx="170510" cy="170510"/>
              </a:xfrm>
              <a:custGeom>
                <a:avLst/>
                <a:gdLst>
                  <a:gd name="connsiteX0" fmla="*/ 170511 w 170510"/>
                  <a:gd name="connsiteY0" fmla="*/ 170511 h 170510"/>
                  <a:gd name="connsiteX1" fmla="*/ 137615 w 170510"/>
                  <a:gd name="connsiteY1" fmla="*/ 170511 h 170510"/>
                  <a:gd name="connsiteX2" fmla="*/ 0 w 170510"/>
                  <a:gd name="connsiteY2" fmla="*/ 32896 h 170510"/>
                  <a:gd name="connsiteX3" fmla="*/ 0 w 170510"/>
                  <a:gd name="connsiteY3" fmla="*/ 0 h 170510"/>
                  <a:gd name="connsiteX4" fmla="*/ 170511 w 170510"/>
                  <a:gd name="connsiteY4" fmla="*/ 170511 h 1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0" h="170510">
                    <a:moveTo>
                      <a:pt x="170511" y="170511"/>
                    </a:moveTo>
                    <a:lnTo>
                      <a:pt x="137615" y="170511"/>
                    </a:lnTo>
                    <a:cubicBezTo>
                      <a:pt x="137615" y="94850"/>
                      <a:pt x="76209" y="32896"/>
                      <a:pt x="0" y="32896"/>
                    </a:cubicBezTo>
                    <a:lnTo>
                      <a:pt x="0" y="0"/>
                    </a:lnTo>
                    <a:cubicBezTo>
                      <a:pt x="93754" y="548"/>
                      <a:pt x="170511" y="76757"/>
                      <a:pt x="170511" y="170511"/>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grpSp>
      </p:grpSp>
      <p:pic>
        <p:nvPicPr>
          <p:cNvPr id="3074" name="Picture 2" descr="eCall: uns droht unterwegs eine permanente Dauerüberwachung">
            <a:extLst>
              <a:ext uri="{FF2B5EF4-FFF2-40B4-BE49-F238E27FC236}">
                <a16:creationId xmlns:a16="http://schemas.microsoft.com/office/drawing/2014/main" id="{8BF50F1B-2AD2-4E70-B7EB-EB79065A3E1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1264" y="3845921"/>
            <a:ext cx="835406" cy="462457"/>
          </a:xfrm>
          <a:prstGeom prst="rect">
            <a:avLst/>
          </a:prstGeom>
          <a:noFill/>
          <a:extLst>
            <a:ext uri="{909E8E84-426E-40DD-AFC4-6F175D3DCCD1}">
              <a14:hiddenFill xmlns:a14="http://schemas.microsoft.com/office/drawing/2010/main">
                <a:solidFill>
                  <a:srgbClr val="FFFFFF"/>
                </a:solidFill>
              </a14:hiddenFill>
            </a:ext>
          </a:extLst>
        </p:spPr>
      </p:pic>
      <p:sp>
        <p:nvSpPr>
          <p:cNvPr id="45" name="Textfeld 44">
            <a:extLst>
              <a:ext uri="{FF2B5EF4-FFF2-40B4-BE49-F238E27FC236}">
                <a16:creationId xmlns:a16="http://schemas.microsoft.com/office/drawing/2014/main" id="{F09161AA-326E-4D81-B255-4CEF1DEE3CDC}"/>
              </a:ext>
            </a:extLst>
          </p:cNvPr>
          <p:cNvSpPr txBox="1"/>
          <p:nvPr/>
        </p:nvSpPr>
        <p:spPr>
          <a:xfrm>
            <a:off x="7870414" y="4820430"/>
            <a:ext cx="548481" cy="310806"/>
          </a:xfrm>
          <a:prstGeom prst="rect">
            <a:avLst/>
          </a:prstGeom>
          <a:noFill/>
        </p:spPr>
        <p:txBody>
          <a:bodyPr wrap="none" lIns="0" tIns="0" rIns="0" bIns="0" rtlCol="0">
            <a:noAutofit/>
          </a:bodyPr>
          <a:lstStyle/>
          <a:p>
            <a:pPr marL="0" marR="0" lvl="0" indent="0" algn="l" defTabSz="548457" rtl="0" eaLnBrk="1" fontAlgn="auto" latinLnBrk="0" hangingPunct="1">
              <a:lnSpc>
                <a:spcPct val="100000"/>
              </a:lnSpc>
              <a:spcBef>
                <a:spcPts val="300"/>
              </a:spcBef>
              <a:spcAft>
                <a:spcPts val="0"/>
              </a:spcAft>
              <a:buClrTx/>
              <a:buSzTx/>
              <a:buFontTx/>
              <a:buNone/>
              <a:tabLst/>
              <a:defRPr/>
            </a:pPr>
            <a:r>
              <a:rPr kumimoji="0" lang="de-DE" sz="1679" b="0" i="0" u="none" strike="noStrike" kern="0" cap="none" spc="0" normalizeH="0" baseline="0" noProof="0">
                <a:ln>
                  <a:noFill/>
                </a:ln>
                <a:solidFill>
                  <a:prstClr val="white"/>
                </a:solidFill>
                <a:effectLst/>
                <a:uLnTx/>
                <a:uFillTx/>
                <a:latin typeface="Bosch Office Sans" pitchFamily="34" charset="0"/>
                <a:ea typeface="+mn-ea"/>
                <a:cs typeface="+mn-cs"/>
              </a:rPr>
              <a:t>…</a:t>
            </a:r>
          </a:p>
        </p:txBody>
      </p:sp>
    </p:spTree>
    <p:extLst>
      <p:ext uri="{BB962C8B-B14F-4D97-AF65-F5344CB8AC3E}">
        <p14:creationId xmlns:p14="http://schemas.microsoft.com/office/powerpoint/2010/main" val="59105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94" descr="box">
            <a:extLst>
              <a:ext uri="{FF2B5EF4-FFF2-40B4-BE49-F238E27FC236}">
                <a16:creationId xmlns:a16="http://schemas.microsoft.com/office/drawing/2014/main" id="{24D986FC-31DB-4426-AB64-D9DF3A4FC45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4" name="Freeform 46">
            <a:extLst>
              <a:ext uri="{FF2B5EF4-FFF2-40B4-BE49-F238E27FC236}">
                <a16:creationId xmlns:a16="http://schemas.microsoft.com/office/drawing/2014/main" id="{B4751F4F-08A8-4BB8-81D5-CA766F81176D}"/>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840000">
            <a:off x="953549" y="3085592"/>
            <a:ext cx="863750" cy="863750"/>
          </a:xfrm>
          <a:prstGeom prst="rect">
            <a:avLst/>
          </a:prstGeom>
        </p:spPr>
      </p:pic>
      <p:pic>
        <p:nvPicPr>
          <p:cNvPr id="95" name="Grafik 94">
            <a:extLst>
              <a:ext uri="{FF2B5EF4-FFF2-40B4-BE49-F238E27FC236}">
                <a16:creationId xmlns:a16="http://schemas.microsoft.com/office/drawing/2014/main" id="{7149BAEA-4CE9-4AE6-A045-B595B75F90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90703" y="3310783"/>
            <a:ext cx="431875" cy="455196"/>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1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2" name="Textfeld 47">
            <a:extLst>
              <a:ext uri="{FF2B5EF4-FFF2-40B4-BE49-F238E27FC236}">
                <a16:creationId xmlns:a16="http://schemas.microsoft.com/office/drawing/2014/main" id="{1B60EAD0-75D2-4B6F-91F4-182FDD4D5D83}"/>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30" name="Grafik 29">
            <a:extLst>
              <a:ext uri="{FF2B5EF4-FFF2-40B4-BE49-F238E27FC236}">
                <a16:creationId xmlns:a16="http://schemas.microsoft.com/office/drawing/2014/main" id="{A8F5D8EB-312B-4C1A-89F1-8AAB30463C0A}"/>
              </a:ext>
            </a:extLst>
          </p:cNvPr>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Tree>
    <p:extLst>
      <p:ext uri="{BB962C8B-B14F-4D97-AF65-F5344CB8AC3E}">
        <p14:creationId xmlns:p14="http://schemas.microsoft.com/office/powerpoint/2010/main" val="3106565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94" descr="box">
            <a:extLst>
              <a:ext uri="{FF2B5EF4-FFF2-40B4-BE49-F238E27FC236}">
                <a16:creationId xmlns:a16="http://schemas.microsoft.com/office/drawing/2014/main" id="{654EB045-D3F7-45BE-BB51-5B78647A5D6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38" name="Textfeld 37">
            <a:extLst>
              <a:ext uri="{FF2B5EF4-FFF2-40B4-BE49-F238E27FC236}">
                <a16:creationId xmlns:a16="http://schemas.microsoft.com/office/drawing/2014/main" id="{EE4416AF-9824-4D3C-8395-51E4A879DB7F}"/>
              </a:ext>
            </a:extLst>
          </p:cNvPr>
          <p:cNvSpPr txBox="1"/>
          <p:nvPr/>
        </p:nvSpPr>
        <p:spPr>
          <a:xfrm>
            <a:off x="2479231" y="3741759"/>
            <a:ext cx="7461086"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1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3" name="TextBox 64">
            <a:extLst>
              <a:ext uri="{FF2B5EF4-FFF2-40B4-BE49-F238E27FC236}">
                <a16:creationId xmlns:a16="http://schemas.microsoft.com/office/drawing/2014/main" id="{E7FBAE9D-51AB-4D94-B196-1A720CDB3F05}"/>
              </a:ext>
            </a:extLst>
          </p:cNvPr>
          <p:cNvSpPr txBox="1">
            <a:spLocks/>
          </p:cNvSpPr>
          <p:nvPr/>
        </p:nvSpPr>
        <p:spPr>
          <a:xfrm>
            <a:off x="7082124" y="2864785"/>
            <a:ext cx="1718757" cy="30516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Emergency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contacts</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First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responder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community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cxnSp>
        <p:nvCxnSpPr>
          <p:cNvPr id="64" name="Straight Arrow Connector 14">
            <a:extLst>
              <a:ext uri="{FF2B5EF4-FFF2-40B4-BE49-F238E27FC236}">
                <a16:creationId xmlns:a16="http://schemas.microsoft.com/office/drawing/2014/main" id="{48FA6FD0-ABAF-4247-A7B3-12736051C0AD}"/>
              </a:ext>
            </a:extLst>
          </p:cNvPr>
          <p:cNvCxnSpPr>
            <a:cxnSpLocks/>
          </p:cNvCxnSpPr>
          <p:nvPr/>
        </p:nvCxnSpPr>
        <p:spPr>
          <a:xfrm flipV="1">
            <a:off x="6180804" y="3093553"/>
            <a:ext cx="805802" cy="172403"/>
          </a:xfrm>
          <a:prstGeom prst="straightConnector1">
            <a:avLst/>
          </a:prstGeom>
          <a:noFill/>
          <a:ln w="19050" cap="flat" cmpd="sng" algn="ctr">
            <a:solidFill>
              <a:schemeClr val="bg1"/>
            </a:solidFill>
            <a:prstDash val="solid"/>
            <a:miter lim="800000"/>
            <a:headEnd type="none" w="lg" len="lg"/>
            <a:tailEnd type="triangle" w="lg" len="lg"/>
          </a:ln>
          <a:effectLst/>
        </p:spPr>
      </p:cxnSp>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15" name="Grafik 14">
            <a:extLst>
              <a:ext uri="{FF2B5EF4-FFF2-40B4-BE49-F238E27FC236}">
                <a16:creationId xmlns:a16="http://schemas.microsoft.com/office/drawing/2014/main" id="{2131A557-1F84-4744-9524-C9DD354530C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0472" y="2156092"/>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840000">
            <a:off x="953549" y="3085592"/>
            <a:ext cx="863750" cy="863750"/>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1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3" name="Textfeld 47">
            <a:extLst>
              <a:ext uri="{FF2B5EF4-FFF2-40B4-BE49-F238E27FC236}">
                <a16:creationId xmlns:a16="http://schemas.microsoft.com/office/drawing/2014/main" id="{435907A5-05FE-4495-A3F8-CDE93EA34365}"/>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8" name="Freeform 102">
            <a:extLst>
              <a:ext uri="{FF2B5EF4-FFF2-40B4-BE49-F238E27FC236}">
                <a16:creationId xmlns:a16="http://schemas.microsoft.com/office/drawing/2014/main" id="{68497CF5-6A16-4384-9EA4-C9B0857F0555}"/>
              </a:ext>
            </a:extLst>
          </p:cNvPr>
          <p:cNvSpPr>
            <a:spLocks/>
          </p:cNvSpPr>
          <p:nvPr/>
        </p:nvSpPr>
        <p:spPr>
          <a:xfrm rot="435578" flipV="1">
            <a:off x="6424673" y="4481555"/>
            <a:ext cx="3077178" cy="274449"/>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0" name="Freeform 1040">
            <a:extLst>
              <a:ext uri="{FF2B5EF4-FFF2-40B4-BE49-F238E27FC236}">
                <a16:creationId xmlns:a16="http://schemas.microsoft.com/office/drawing/2014/main" id="{5091DEF0-413C-4E97-80E1-6980BD19666E}"/>
              </a:ext>
            </a:extLst>
          </p:cNvPr>
          <p:cNvSpPr>
            <a:spLocks/>
          </p:cNvSpPr>
          <p:nvPr/>
        </p:nvSpPr>
        <p:spPr>
          <a:xfrm rot="11252694">
            <a:off x="2325673" y="4679147"/>
            <a:ext cx="7001507" cy="71435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1" name="Textfeld 47_">
            <a:extLst>
              <a:ext uri="{FF2B5EF4-FFF2-40B4-BE49-F238E27FC236}">
                <a16:creationId xmlns:a16="http://schemas.microsoft.com/office/drawing/2014/main" id="{47E65268-86C1-4E53-9852-740F37F87166}"/>
              </a:ext>
            </a:extLst>
          </p:cNvPr>
          <p:cNvSpPr txBox="1">
            <a:spLocks/>
          </p:cNvSpPr>
          <p:nvPr/>
        </p:nvSpPr>
        <p:spPr>
          <a:xfrm>
            <a:off x="5862504" y="5090104"/>
            <a:ext cx="2001990" cy="341930"/>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Further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information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74" name="Freeform 46">
            <a:extLst>
              <a:ext uri="{FF2B5EF4-FFF2-40B4-BE49-F238E27FC236}">
                <a16:creationId xmlns:a16="http://schemas.microsoft.com/office/drawing/2014/main" id="{DC8B6070-C19F-4207-827E-AE327F2A7EC4}"/>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pic>
        <p:nvPicPr>
          <p:cNvPr id="39" name="Grafik 38">
            <a:extLst>
              <a:ext uri="{FF2B5EF4-FFF2-40B4-BE49-F238E27FC236}">
                <a16:creationId xmlns:a16="http://schemas.microsoft.com/office/drawing/2014/main" id="{7A78C368-65B5-460C-AE38-2C2AD1D82C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90703" y="3310783"/>
            <a:ext cx="431875" cy="455196"/>
          </a:xfrm>
          <a:prstGeom prst="rect">
            <a:avLst/>
          </a:prstGeom>
        </p:spPr>
      </p:pic>
      <p:pic>
        <p:nvPicPr>
          <p:cNvPr id="41" name="Grafik 40">
            <a:extLst>
              <a:ext uri="{FF2B5EF4-FFF2-40B4-BE49-F238E27FC236}">
                <a16:creationId xmlns:a16="http://schemas.microsoft.com/office/drawing/2014/main" id="{551C7157-C531-451F-8D4D-2F743E7DF471}"/>
              </a:ext>
            </a:extLst>
          </p:cNvPr>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
        <p:nvSpPr>
          <p:cNvPr id="44" name="TextBox 39">
            <a:extLst>
              <a:ext uri="{FF2B5EF4-FFF2-40B4-BE49-F238E27FC236}">
                <a16:creationId xmlns:a16="http://schemas.microsoft.com/office/drawing/2014/main" id="{D7E84F9A-921C-44DE-A8AB-AF64F675BA36}"/>
              </a:ext>
            </a:extLst>
          </p:cNvPr>
          <p:cNvSpPr txBox="1">
            <a:spLocks/>
          </p:cNvSpPr>
          <p:nvPr/>
        </p:nvSpPr>
        <p:spPr>
          <a:xfrm>
            <a:off x="9376747" y="5000875"/>
            <a:ext cx="1121599" cy="22243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Information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for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self-help</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45" name="Grafik 44">
            <a:extLst>
              <a:ext uri="{FF2B5EF4-FFF2-40B4-BE49-F238E27FC236}">
                <a16:creationId xmlns:a16="http://schemas.microsoft.com/office/drawing/2014/main" id="{AE992363-8666-4E7A-B94C-2001EC01546B}"/>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64982" y="4139271"/>
            <a:ext cx="755781" cy="755781"/>
          </a:xfrm>
          <a:prstGeom prst="rect">
            <a:avLst/>
          </a:prstGeom>
        </p:spPr>
      </p:pic>
    </p:spTree>
    <p:extLst>
      <p:ext uri="{BB962C8B-B14F-4D97-AF65-F5344CB8AC3E}">
        <p14:creationId xmlns:p14="http://schemas.microsoft.com/office/powerpoint/2010/main" val="200531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294" descr="box">
            <a:extLst>
              <a:ext uri="{FF2B5EF4-FFF2-40B4-BE49-F238E27FC236}">
                <a16:creationId xmlns:a16="http://schemas.microsoft.com/office/drawing/2014/main" id="{B1346248-5F47-4FB3-A3F1-A69C5588AAC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38" name="Textfeld 37">
            <a:extLst>
              <a:ext uri="{FF2B5EF4-FFF2-40B4-BE49-F238E27FC236}">
                <a16:creationId xmlns:a16="http://schemas.microsoft.com/office/drawing/2014/main" id="{EE4416AF-9824-4D3C-8395-51E4A879DB7F}"/>
              </a:ext>
            </a:extLst>
          </p:cNvPr>
          <p:cNvSpPr txBox="1"/>
          <p:nvPr/>
        </p:nvSpPr>
        <p:spPr>
          <a:xfrm>
            <a:off x="2479231" y="3741759"/>
            <a:ext cx="7461086"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1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8" name="Freeform 84">
            <a:extLst>
              <a:ext uri="{FF2B5EF4-FFF2-40B4-BE49-F238E27FC236}">
                <a16:creationId xmlns:a16="http://schemas.microsoft.com/office/drawing/2014/main" id="{455C6161-06AD-4651-A8A3-2F9C0D26F744}"/>
              </a:ext>
            </a:extLst>
          </p:cNvPr>
          <p:cNvSpPr>
            <a:spLocks noEditPoints="1"/>
          </p:cNvSpPr>
          <p:nvPr/>
        </p:nvSpPr>
        <p:spPr bwMode="auto">
          <a:xfrm>
            <a:off x="597361" y="7355637"/>
            <a:ext cx="206996" cy="151997"/>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54848" tIns="27424" rIns="54848" bIns="27424" numCol="1" anchor="t" anchorCtr="0" compatLnSpc="1">
            <a:prstTxWarp prst="textNoShape">
              <a:avLst/>
            </a:prstTxWarp>
            <a:noAutofit/>
          </a:bodyPr>
          <a:lstStyle/>
          <a:p>
            <a:pPr marL="0" marR="0" lvl="0" indent="0" algn="l" defTabSz="548457"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0" name="TextBox 39">
            <a:extLst>
              <a:ext uri="{FF2B5EF4-FFF2-40B4-BE49-F238E27FC236}">
                <a16:creationId xmlns:a16="http://schemas.microsoft.com/office/drawing/2014/main" id="{FE7376D5-2A1A-4504-A5C3-71E87D006CF9}"/>
              </a:ext>
            </a:extLst>
          </p:cNvPr>
          <p:cNvSpPr txBox="1">
            <a:spLocks/>
          </p:cNvSpPr>
          <p:nvPr/>
        </p:nvSpPr>
        <p:spPr>
          <a:xfrm>
            <a:off x="9376747" y="5000875"/>
            <a:ext cx="1121599" cy="22243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Information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for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self-help</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51" name="Freeform 126">
            <a:extLst>
              <a:ext uri="{FF2B5EF4-FFF2-40B4-BE49-F238E27FC236}">
                <a16:creationId xmlns:a16="http://schemas.microsoft.com/office/drawing/2014/main" id="{7C274E5F-64EB-4C51-8D35-959B6251E4D0}"/>
              </a:ext>
            </a:extLst>
          </p:cNvPr>
          <p:cNvSpPr>
            <a:spLocks noEditPoints="1"/>
          </p:cNvSpPr>
          <p:nvPr/>
        </p:nvSpPr>
        <p:spPr bwMode="auto">
          <a:xfrm>
            <a:off x="622470" y="6988480"/>
            <a:ext cx="161374" cy="247830"/>
          </a:xfrm>
          <a:custGeom>
            <a:avLst/>
            <a:gdLst>
              <a:gd name="T0" fmla="*/ 237 w 475"/>
              <a:gd name="T1" fmla="*/ 681 h 681"/>
              <a:gd name="T2" fmla="*/ 233 w 475"/>
              <a:gd name="T3" fmla="*/ 679 h 681"/>
              <a:gd name="T4" fmla="*/ 0 w 475"/>
              <a:gd name="T5" fmla="*/ 243 h 681"/>
              <a:gd name="T6" fmla="*/ 237 w 475"/>
              <a:gd name="T7" fmla="*/ 0 h 681"/>
              <a:gd name="T8" fmla="*/ 475 w 475"/>
              <a:gd name="T9" fmla="*/ 243 h 681"/>
              <a:gd name="T10" fmla="*/ 242 w 475"/>
              <a:gd name="T11" fmla="*/ 679 h 681"/>
              <a:gd name="T12" fmla="*/ 237 w 475"/>
              <a:gd name="T13" fmla="*/ 681 h 681"/>
              <a:gd name="T14" fmla="*/ 237 w 475"/>
              <a:gd name="T15" fmla="*/ 14 h 681"/>
              <a:gd name="T16" fmla="*/ 14 w 475"/>
              <a:gd name="T17" fmla="*/ 243 h 681"/>
              <a:gd name="T18" fmla="*/ 128 w 475"/>
              <a:gd name="T19" fmla="*/ 538 h 681"/>
              <a:gd name="T20" fmla="*/ 237 w 475"/>
              <a:gd name="T21" fmla="*/ 665 h 681"/>
              <a:gd name="T22" fmla="*/ 347 w 475"/>
              <a:gd name="T23" fmla="*/ 538 h 681"/>
              <a:gd name="T24" fmla="*/ 461 w 475"/>
              <a:gd name="T25" fmla="*/ 243 h 681"/>
              <a:gd name="T26" fmla="*/ 237 w 475"/>
              <a:gd name="T27" fmla="*/ 14 h 681"/>
              <a:gd name="T28" fmla="*/ 237 w 475"/>
              <a:gd name="T29" fmla="*/ 383 h 681"/>
              <a:gd name="T30" fmla="*/ 101 w 475"/>
              <a:gd name="T31" fmla="*/ 243 h 681"/>
              <a:gd name="T32" fmla="*/ 237 w 475"/>
              <a:gd name="T33" fmla="*/ 104 h 681"/>
              <a:gd name="T34" fmla="*/ 374 w 475"/>
              <a:gd name="T35" fmla="*/ 243 h 681"/>
              <a:gd name="T36" fmla="*/ 237 w 475"/>
              <a:gd name="T37" fmla="*/ 383 h 681"/>
              <a:gd name="T38" fmla="*/ 237 w 475"/>
              <a:gd name="T39" fmla="*/ 118 h 681"/>
              <a:gd name="T40" fmla="*/ 115 w 475"/>
              <a:gd name="T41" fmla="*/ 243 h 681"/>
              <a:gd name="T42" fmla="*/ 237 w 475"/>
              <a:gd name="T43" fmla="*/ 369 h 681"/>
              <a:gd name="T44" fmla="*/ 360 w 475"/>
              <a:gd name="T45" fmla="*/ 243 h 681"/>
              <a:gd name="T46" fmla="*/ 237 w 475"/>
              <a:gd name="T47" fmla="*/ 11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681">
                <a:moveTo>
                  <a:pt x="237" y="681"/>
                </a:moveTo>
                <a:cubicBezTo>
                  <a:pt x="236" y="681"/>
                  <a:pt x="234" y="681"/>
                  <a:pt x="233" y="679"/>
                </a:cubicBezTo>
                <a:cubicBezTo>
                  <a:pt x="230" y="677"/>
                  <a:pt x="0" y="466"/>
                  <a:pt x="0" y="243"/>
                </a:cubicBezTo>
                <a:cubicBezTo>
                  <a:pt x="0" y="109"/>
                  <a:pt x="106" y="0"/>
                  <a:pt x="237" y="0"/>
                </a:cubicBezTo>
                <a:cubicBezTo>
                  <a:pt x="369" y="0"/>
                  <a:pt x="475" y="109"/>
                  <a:pt x="475" y="243"/>
                </a:cubicBezTo>
                <a:cubicBezTo>
                  <a:pt x="475" y="466"/>
                  <a:pt x="244" y="677"/>
                  <a:pt x="242" y="679"/>
                </a:cubicBezTo>
                <a:cubicBezTo>
                  <a:pt x="241" y="681"/>
                  <a:pt x="239" y="681"/>
                  <a:pt x="237" y="681"/>
                </a:cubicBezTo>
                <a:close/>
                <a:moveTo>
                  <a:pt x="237" y="14"/>
                </a:moveTo>
                <a:cubicBezTo>
                  <a:pt x="114" y="14"/>
                  <a:pt x="14" y="117"/>
                  <a:pt x="14" y="243"/>
                </a:cubicBezTo>
                <a:cubicBezTo>
                  <a:pt x="14" y="356"/>
                  <a:pt x="76" y="466"/>
                  <a:pt x="128" y="538"/>
                </a:cubicBezTo>
                <a:cubicBezTo>
                  <a:pt x="175" y="604"/>
                  <a:pt x="223" y="651"/>
                  <a:pt x="237" y="665"/>
                </a:cubicBezTo>
                <a:cubicBezTo>
                  <a:pt x="252" y="650"/>
                  <a:pt x="300" y="603"/>
                  <a:pt x="347" y="538"/>
                </a:cubicBezTo>
                <a:cubicBezTo>
                  <a:pt x="399" y="466"/>
                  <a:pt x="461" y="356"/>
                  <a:pt x="461" y="243"/>
                </a:cubicBezTo>
                <a:cubicBezTo>
                  <a:pt x="461" y="117"/>
                  <a:pt x="361" y="14"/>
                  <a:pt x="237" y="14"/>
                </a:cubicBezTo>
                <a:close/>
                <a:moveTo>
                  <a:pt x="237" y="383"/>
                </a:moveTo>
                <a:cubicBezTo>
                  <a:pt x="162" y="383"/>
                  <a:pt x="101" y="320"/>
                  <a:pt x="101" y="243"/>
                </a:cubicBezTo>
                <a:cubicBezTo>
                  <a:pt x="101" y="167"/>
                  <a:pt x="162" y="104"/>
                  <a:pt x="237" y="104"/>
                </a:cubicBezTo>
                <a:cubicBezTo>
                  <a:pt x="313" y="104"/>
                  <a:pt x="374" y="167"/>
                  <a:pt x="374" y="243"/>
                </a:cubicBezTo>
                <a:cubicBezTo>
                  <a:pt x="374" y="320"/>
                  <a:pt x="313" y="383"/>
                  <a:pt x="237" y="383"/>
                </a:cubicBezTo>
                <a:close/>
                <a:moveTo>
                  <a:pt x="237" y="118"/>
                </a:moveTo>
                <a:cubicBezTo>
                  <a:pt x="170" y="118"/>
                  <a:pt x="115" y="174"/>
                  <a:pt x="115" y="243"/>
                </a:cubicBezTo>
                <a:cubicBezTo>
                  <a:pt x="115" y="312"/>
                  <a:pt x="170" y="369"/>
                  <a:pt x="237" y="369"/>
                </a:cubicBezTo>
                <a:cubicBezTo>
                  <a:pt x="305" y="369"/>
                  <a:pt x="360" y="312"/>
                  <a:pt x="360" y="243"/>
                </a:cubicBezTo>
                <a:cubicBezTo>
                  <a:pt x="360" y="174"/>
                  <a:pt x="305" y="118"/>
                  <a:pt x="237" y="118"/>
                </a:cubicBezTo>
                <a:close/>
              </a:path>
            </a:pathLst>
          </a:custGeom>
          <a:solidFill>
            <a:srgbClr val="FFFFFF"/>
          </a:solidFill>
          <a:ln>
            <a:noFill/>
          </a:ln>
        </p:spPr>
        <p:txBody>
          <a:bodyPr vert="horz" wrap="square" lIns="54848" tIns="27424" rIns="54848" bIns="27424" numCol="1" anchor="t" anchorCtr="0" compatLnSpc="1">
            <a:prstTxWarp prst="textNoShape">
              <a:avLst/>
            </a:prstTxWarp>
            <a:noAutofit/>
          </a:bodyPr>
          <a:lstStyle/>
          <a:p>
            <a:pPr marL="0" marR="0" lvl="0" indent="0" algn="l" defTabSz="548457"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sp>
        <p:nvSpPr>
          <p:cNvPr id="55" name="Freeform 102">
            <a:extLst>
              <a:ext uri="{FF2B5EF4-FFF2-40B4-BE49-F238E27FC236}">
                <a16:creationId xmlns:a16="http://schemas.microsoft.com/office/drawing/2014/main" id="{65B66F5F-6EB2-471B-BE5A-A70E3AB49217}"/>
              </a:ext>
            </a:extLst>
          </p:cNvPr>
          <p:cNvSpPr>
            <a:spLocks/>
          </p:cNvSpPr>
          <p:nvPr/>
        </p:nvSpPr>
        <p:spPr>
          <a:xfrm rot="435578" flipV="1">
            <a:off x="6424673" y="4481555"/>
            <a:ext cx="3077178" cy="274449"/>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5" name="Freeform 1040">
            <a:extLst>
              <a:ext uri="{FF2B5EF4-FFF2-40B4-BE49-F238E27FC236}">
                <a16:creationId xmlns:a16="http://schemas.microsoft.com/office/drawing/2014/main" id="{73ADE358-F114-44A8-9A15-12B597B531D7}"/>
              </a:ext>
            </a:extLst>
          </p:cNvPr>
          <p:cNvSpPr>
            <a:spLocks/>
          </p:cNvSpPr>
          <p:nvPr/>
        </p:nvSpPr>
        <p:spPr>
          <a:xfrm rot="11252694">
            <a:off x="2325673" y="4679147"/>
            <a:ext cx="7001507" cy="71435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8" name="Textfeld 47_">
            <a:extLst>
              <a:ext uri="{FF2B5EF4-FFF2-40B4-BE49-F238E27FC236}">
                <a16:creationId xmlns:a16="http://schemas.microsoft.com/office/drawing/2014/main" id="{97EE6106-AED9-44AA-8F6A-A33129C273E8}"/>
              </a:ext>
            </a:extLst>
          </p:cNvPr>
          <p:cNvSpPr txBox="1">
            <a:spLocks/>
          </p:cNvSpPr>
          <p:nvPr/>
        </p:nvSpPr>
        <p:spPr>
          <a:xfrm>
            <a:off x="5862504" y="5090104"/>
            <a:ext cx="2001990" cy="341930"/>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Further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information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59" name="Textfeld 47">
            <a:extLst>
              <a:ext uri="{FF2B5EF4-FFF2-40B4-BE49-F238E27FC236}">
                <a16:creationId xmlns:a16="http://schemas.microsoft.com/office/drawing/2014/main" id="{E6CFC035-6D4C-492E-A65F-FB1B817FCB3C}"/>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3" name="TextBox 64">
            <a:extLst>
              <a:ext uri="{FF2B5EF4-FFF2-40B4-BE49-F238E27FC236}">
                <a16:creationId xmlns:a16="http://schemas.microsoft.com/office/drawing/2014/main" id="{E7FBAE9D-51AB-4D94-B196-1A720CDB3F05}"/>
              </a:ext>
            </a:extLst>
          </p:cNvPr>
          <p:cNvSpPr txBox="1">
            <a:spLocks/>
          </p:cNvSpPr>
          <p:nvPr/>
        </p:nvSpPr>
        <p:spPr>
          <a:xfrm>
            <a:off x="7082124" y="2864785"/>
            <a:ext cx="1718757" cy="30516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Emergency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contacts</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First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responder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community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cxnSp>
        <p:nvCxnSpPr>
          <p:cNvPr id="64" name="Straight Arrow Connector 14">
            <a:extLst>
              <a:ext uri="{FF2B5EF4-FFF2-40B4-BE49-F238E27FC236}">
                <a16:creationId xmlns:a16="http://schemas.microsoft.com/office/drawing/2014/main" id="{48FA6FD0-ABAF-4247-A7B3-12736051C0AD}"/>
              </a:ext>
            </a:extLst>
          </p:cNvPr>
          <p:cNvCxnSpPr>
            <a:cxnSpLocks/>
          </p:cNvCxnSpPr>
          <p:nvPr/>
        </p:nvCxnSpPr>
        <p:spPr>
          <a:xfrm flipV="1">
            <a:off x="6180804" y="3093553"/>
            <a:ext cx="805802" cy="172403"/>
          </a:xfrm>
          <a:prstGeom prst="straightConnector1">
            <a:avLst/>
          </a:prstGeom>
          <a:noFill/>
          <a:ln w="19050" cap="flat" cmpd="sng" algn="ctr">
            <a:solidFill>
              <a:schemeClr val="bg1"/>
            </a:solidFill>
            <a:prstDash val="solid"/>
            <a:miter lim="800000"/>
            <a:headEnd type="none" w="lg" len="lg"/>
            <a:tailEnd type="triangle" w="lg" len="lg"/>
          </a:ln>
          <a:effectLst/>
        </p:spPr>
      </p:cxnSp>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15" name="Grafik 14">
            <a:extLst>
              <a:ext uri="{FF2B5EF4-FFF2-40B4-BE49-F238E27FC236}">
                <a16:creationId xmlns:a16="http://schemas.microsoft.com/office/drawing/2014/main" id="{2131A557-1F84-4744-9524-C9DD354530C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0472" y="2156092"/>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840000">
            <a:off x="953549" y="3085592"/>
            <a:ext cx="863750" cy="863750"/>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pic>
        <p:nvPicPr>
          <p:cNvPr id="26" name="Grafik 25">
            <a:extLst>
              <a:ext uri="{FF2B5EF4-FFF2-40B4-BE49-F238E27FC236}">
                <a16:creationId xmlns:a16="http://schemas.microsoft.com/office/drawing/2014/main" id="{8983D6B5-4B51-44F8-BE99-85837591D6FE}"/>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64982" y="4139271"/>
            <a:ext cx="755781" cy="755781"/>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24/7 international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emergency</a:t>
            </a: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call</a:t>
            </a: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handling</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grpSp>
        <p:nvGrpSpPr>
          <p:cNvPr id="5" name="Gruppieren 4">
            <a:extLst>
              <a:ext uri="{FF2B5EF4-FFF2-40B4-BE49-F238E27FC236}">
                <a16:creationId xmlns:a16="http://schemas.microsoft.com/office/drawing/2014/main" id="{97AE72CC-45DC-411F-B70C-72172C4567A0}"/>
              </a:ext>
            </a:extLst>
          </p:cNvPr>
          <p:cNvGrpSpPr/>
          <p:nvPr/>
        </p:nvGrpSpPr>
        <p:grpSpPr>
          <a:xfrm>
            <a:off x="2787082" y="3048168"/>
            <a:ext cx="1756148" cy="962303"/>
            <a:chOff x="5059709" y="4893050"/>
            <a:chExt cx="2927760" cy="1604303"/>
          </a:xfrm>
        </p:grpSpPr>
        <p:sp>
          <p:nvSpPr>
            <p:cNvPr id="106" name="Text Box 2">
              <a:extLst>
                <a:ext uri="{FF2B5EF4-FFF2-40B4-BE49-F238E27FC236}">
                  <a16:creationId xmlns:a16="http://schemas.microsoft.com/office/drawing/2014/main" id="{B9516294-23CD-4FAA-B5EE-02AF68C20B48}"/>
                </a:ext>
              </a:extLst>
            </p:cNvPr>
            <p:cNvSpPr txBox="1">
              <a:spLocks noChangeArrowheads="1"/>
            </p:cNvSpPr>
            <p:nvPr/>
          </p:nvSpPr>
          <p:spPr bwMode="auto">
            <a:xfrm>
              <a:off x="5059709" y="4893050"/>
              <a:ext cx="2927760" cy="1604303"/>
            </a:xfrm>
            <a:prstGeom prst="rect">
              <a:avLst/>
            </a:prstGeom>
            <a:noFill/>
            <a:ln w="9525">
              <a:solidFill>
                <a:schemeClr val="bg1"/>
              </a:solidFill>
              <a:miter lim="800000"/>
              <a:headEnd/>
              <a:tailEnd/>
            </a:ln>
          </p:spPr>
          <p:txBody>
            <a:bodyPr rot="0" vert="horz" wrap="square" lIns="54848" tIns="27424" rIns="54848" bIns="27424" anchor="t" anchorCtr="0">
              <a:no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de-DE" sz="900" b="1"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Best possible </a:t>
              </a:r>
              <a:r>
                <a:rPr kumimoji="0" lang="de-DE" sz="900" b="1"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data</a:t>
              </a:r>
              <a:endParaRPr kumimoji="0" lang="de-DE" sz="900" b="1"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User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profile</a:t>
              </a:r>
              <a:endPar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Location &amp;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precision</a:t>
              </a:r>
              <a:endPar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Context</a:t>
              </a: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information</a:t>
              </a:r>
              <a:endParaRPr kumimoji="0" lang="de-DE" sz="9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pic>
          <p:nvPicPr>
            <p:cNvPr id="107" name="Grafik 106">
              <a:extLst>
                <a:ext uri="{FF2B5EF4-FFF2-40B4-BE49-F238E27FC236}">
                  <a16:creationId xmlns:a16="http://schemas.microsoft.com/office/drawing/2014/main" id="{3F12EF2C-CA62-4D33-9197-FAB7D899AABA}"/>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162234" y="5988546"/>
              <a:ext cx="478327" cy="478327"/>
            </a:xfrm>
            <a:prstGeom prst="rect">
              <a:avLst/>
            </a:prstGeom>
          </p:spPr>
        </p:pic>
        <p:pic>
          <p:nvPicPr>
            <p:cNvPr id="108" name="Grafik 107">
              <a:extLst>
                <a:ext uri="{FF2B5EF4-FFF2-40B4-BE49-F238E27FC236}">
                  <a16:creationId xmlns:a16="http://schemas.microsoft.com/office/drawing/2014/main" id="{9C80A5A9-43CB-4EB1-BB09-285ECBDE0B78}"/>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20325" y="5710309"/>
              <a:ext cx="382662" cy="382662"/>
            </a:xfrm>
            <a:prstGeom prst="rect">
              <a:avLst/>
            </a:prstGeom>
          </p:spPr>
        </p:pic>
        <p:pic>
          <p:nvPicPr>
            <p:cNvPr id="31" name="Grafik 30">
              <a:extLst>
                <a:ext uri="{FF2B5EF4-FFF2-40B4-BE49-F238E27FC236}">
                  <a16:creationId xmlns:a16="http://schemas.microsoft.com/office/drawing/2014/main" id="{422C5477-1815-4251-969B-A10EF5047492}"/>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90927" y="5331902"/>
              <a:ext cx="447223" cy="447223"/>
            </a:xfrm>
            <a:prstGeom prst="rect">
              <a:avLst/>
            </a:prstGeom>
          </p:spPr>
        </p:pic>
      </p:grpSp>
      <p:grpSp>
        <p:nvGrpSpPr>
          <p:cNvPr id="32" name="Gruppieren 31">
            <a:extLst>
              <a:ext uri="{FF2B5EF4-FFF2-40B4-BE49-F238E27FC236}">
                <a16:creationId xmlns:a16="http://schemas.microsoft.com/office/drawing/2014/main" id="{398AE426-EB77-45CF-AC64-095FD8F9BB4B}"/>
              </a:ext>
            </a:extLst>
          </p:cNvPr>
          <p:cNvGrpSpPr/>
          <p:nvPr/>
        </p:nvGrpSpPr>
        <p:grpSpPr>
          <a:xfrm>
            <a:off x="6946461" y="3411111"/>
            <a:ext cx="2650425" cy="967255"/>
            <a:chOff x="25915350" y="8953989"/>
            <a:chExt cx="4418653" cy="1612559"/>
          </a:xfrm>
        </p:grpSpPr>
        <p:sp>
          <p:nvSpPr>
            <p:cNvPr id="113" name="Text Box 2">
              <a:extLst>
                <a:ext uri="{FF2B5EF4-FFF2-40B4-BE49-F238E27FC236}">
                  <a16:creationId xmlns:a16="http://schemas.microsoft.com/office/drawing/2014/main" id="{BA90D6B5-3389-4C34-B9F9-084AE99D81FF}"/>
                </a:ext>
              </a:extLst>
            </p:cNvPr>
            <p:cNvSpPr txBox="1">
              <a:spLocks noChangeArrowheads="1"/>
            </p:cNvSpPr>
            <p:nvPr/>
          </p:nvSpPr>
          <p:spPr bwMode="auto">
            <a:xfrm>
              <a:off x="25915350" y="8953989"/>
              <a:ext cx="4418653" cy="1612559"/>
            </a:xfrm>
            <a:prstGeom prst="rect">
              <a:avLst/>
            </a:prstGeom>
            <a:noFill/>
            <a:ln w="9525">
              <a:solidFill>
                <a:schemeClr val="bg1"/>
              </a:solidFill>
              <a:miter lim="800000"/>
              <a:headEnd/>
              <a:tailEnd/>
            </a:ln>
          </p:spPr>
          <p:txBody>
            <a:bodyPr rot="0" vert="horz" wrap="square" lIns="54848" tIns="27424" rIns="54848" bIns="27424" anchor="t" anchorCtr="0">
              <a:noAutofit/>
            </a:bodyPr>
            <a:lstStyle>
              <a:defPPr>
                <a:defRPr lang="de-DE"/>
              </a:defPPr>
              <a:lvl1pPr>
                <a:lnSpc>
                  <a:spcPct val="150000"/>
                </a:lnSpc>
                <a:defRPr sz="2000">
                  <a:solidFill>
                    <a:srgbClr val="FFFFFF"/>
                  </a:solidFill>
                  <a:latin typeface="Bosch Office Sans" pitchFamily="2" charset="0"/>
                  <a:ea typeface="Arial" panose="020B0604020202020204" pitchFamily="34" charset="0"/>
                  <a:cs typeface="Segoe UI" panose="020B0502040204020203" pitchFamily="34" charset="0"/>
                </a:defRPr>
              </a:lvl1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de-DE" sz="800" b="1" i="0" u="none" strike="noStrike" kern="1200" cap="none" spc="0" normalizeH="0" baseline="0" noProof="0" dirty="0">
                  <a:ln>
                    <a:noFill/>
                  </a:ln>
                  <a:solidFill>
                    <a:srgbClr val="FFFFFF"/>
                  </a:solidFill>
                  <a:effectLst/>
                  <a:uLnTx/>
                  <a:uFillTx/>
                  <a:latin typeface="Bosch Office Sans"/>
                  <a:cs typeface="Segoe UI"/>
                </a:rPr>
                <a:t>Best possible </a:t>
              </a:r>
              <a:r>
                <a:rPr kumimoji="0" lang="de-DE" sz="800" b="1" i="0" u="none" strike="noStrike" kern="1200" cap="none" spc="0" normalizeH="0" baseline="0" noProof="0" dirty="0" err="1">
                  <a:ln>
                    <a:noFill/>
                  </a:ln>
                  <a:solidFill>
                    <a:srgbClr val="FFFFFF"/>
                  </a:solidFill>
                  <a:effectLst/>
                  <a:uLnTx/>
                  <a:uFillTx/>
                  <a:latin typeface="Bosch Office Sans"/>
                  <a:cs typeface="Segoe UI"/>
                </a:rPr>
                <a:t>co-ordinated</a:t>
              </a:r>
              <a:r>
                <a:rPr kumimoji="0" lang="de-DE" sz="800" b="1" i="0" u="none" strike="noStrike" kern="1200" cap="none" spc="0" normalizeH="0" baseline="0" noProof="0" dirty="0">
                  <a:ln>
                    <a:noFill/>
                  </a:ln>
                  <a:solidFill>
                    <a:srgbClr val="FFFFFF"/>
                  </a:solidFill>
                  <a:effectLst/>
                  <a:uLnTx/>
                  <a:uFillTx/>
                  <a:latin typeface="Bosch Office Sans"/>
                  <a:cs typeface="Segoe UI"/>
                </a:rPr>
                <a:t> </a:t>
              </a:r>
              <a:r>
                <a:rPr kumimoji="0" lang="de-DE" sz="800" b="1" i="0" u="none" strike="noStrike" kern="1200" cap="none" spc="0" normalizeH="0" baseline="0" noProof="0" dirty="0" err="1">
                  <a:ln>
                    <a:noFill/>
                  </a:ln>
                  <a:solidFill>
                    <a:srgbClr val="FFFFFF"/>
                  </a:solidFill>
                  <a:effectLst/>
                  <a:uLnTx/>
                  <a:uFillTx/>
                  <a:latin typeface="Bosch Office Sans"/>
                  <a:cs typeface="Segoe UI"/>
                </a:rPr>
                <a:t>help</a:t>
              </a:r>
              <a:endParaRPr kumimoji="0" lang="de-DE" sz="800" b="1" i="0" u="none" strike="noStrike" kern="1200" cap="none" spc="0" normalizeH="0" baseline="0" noProof="0" dirty="0">
                <a:ln>
                  <a:noFill/>
                </a:ln>
                <a:solidFill>
                  <a:srgbClr val="FFFFFF"/>
                </a:solidFill>
                <a:effectLst/>
                <a:uLnTx/>
                <a:uFillTx/>
                <a:latin typeface="Bosch Office Sans"/>
                <a:cs typeface="Segoe UI"/>
              </a:endParaRPr>
            </a:p>
            <a:p>
              <a:pPr marL="171393" marR="0" lvl="0" indent="-171393"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de-DE" sz="800" b="0" i="0" u="none" strike="noStrike" kern="1200" cap="none" spc="0" normalizeH="0" baseline="0" noProof="0" dirty="0">
                  <a:ln>
                    <a:noFill/>
                  </a:ln>
                  <a:solidFill>
                    <a:srgbClr val="FFFFFF"/>
                  </a:solidFill>
                  <a:effectLst/>
                  <a:uLnTx/>
                  <a:uFillTx/>
                  <a:latin typeface="Bosch Office Sans"/>
                  <a:cs typeface="Segoe UI"/>
                </a:rPr>
                <a:t>Bi-lingual </a:t>
              </a:r>
              <a:r>
                <a:rPr kumimoji="0" lang="de-DE" sz="800" b="0" i="0" u="none" strike="noStrike" kern="1200" cap="none" spc="0" normalizeH="0" baseline="0" noProof="0" dirty="0" err="1">
                  <a:ln>
                    <a:noFill/>
                  </a:ln>
                  <a:solidFill>
                    <a:srgbClr val="FFFFFF"/>
                  </a:solidFill>
                  <a:effectLst/>
                  <a:uLnTx/>
                  <a:uFillTx/>
                  <a:latin typeface="Bosch Office Sans"/>
                  <a:cs typeface="Segoe UI"/>
                </a:rPr>
                <a:t>personnel</a:t>
              </a:r>
              <a:r>
                <a:rPr kumimoji="0" lang="de-DE" sz="800" b="0" i="0" u="none" strike="noStrike" kern="1200" cap="none" spc="0" normalizeH="0" baseline="0" noProof="0" dirty="0">
                  <a:ln>
                    <a:noFill/>
                  </a:ln>
                  <a:solidFill>
                    <a:srgbClr val="FFFFFF"/>
                  </a:solidFill>
                  <a:effectLst/>
                  <a:uLnTx/>
                  <a:uFillTx/>
                  <a:latin typeface="Bosch Office Sans"/>
                  <a:cs typeface="Segoe UI"/>
                </a:rPr>
                <a:t> &amp; </a:t>
              </a:r>
              <a:r>
                <a:rPr kumimoji="0" lang="de-DE" sz="800" b="0" i="0" u="none" strike="noStrike" kern="1200" cap="none" spc="0" normalizeH="0" baseline="0" noProof="0" dirty="0" err="1">
                  <a:ln>
                    <a:noFill/>
                  </a:ln>
                  <a:solidFill>
                    <a:srgbClr val="FFFFFF"/>
                  </a:solidFill>
                  <a:effectLst/>
                  <a:uLnTx/>
                  <a:uFillTx/>
                  <a:latin typeface="Bosch Office Sans"/>
                  <a:cs typeface="Segoe UI"/>
                </a:rPr>
                <a:t>context-specific</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assistance</a:t>
              </a:r>
              <a:endParaRPr kumimoji="0" lang="de-DE" sz="800" b="0" i="0" u="none" strike="noStrike" kern="1200" cap="none" spc="0" normalizeH="0" baseline="0" noProof="0" dirty="0">
                <a:ln>
                  <a:noFill/>
                </a:ln>
                <a:solidFill>
                  <a:srgbClr val="FFFFFF"/>
                </a:solidFill>
                <a:effectLst/>
                <a:uLnTx/>
                <a:uFillTx/>
                <a:latin typeface="Bosch Office Sans"/>
                <a:cs typeface="Segoe UI"/>
              </a:endParaRPr>
            </a:p>
            <a:p>
              <a:pPr marL="171393" marR="0" lvl="0" indent="-171393"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de-DE" sz="800" b="0" i="0" u="none" strike="noStrike" kern="1200" cap="none" spc="0" normalizeH="0" baseline="0" noProof="0" dirty="0" err="1">
                  <a:ln>
                    <a:noFill/>
                  </a:ln>
                  <a:solidFill>
                    <a:srgbClr val="FFFFFF"/>
                  </a:solidFill>
                  <a:effectLst/>
                  <a:uLnTx/>
                  <a:uFillTx/>
                  <a:latin typeface="Bosch Office Sans"/>
                  <a:cs typeface="Segoe UI"/>
                </a:rPr>
                <a:t>Multilayered</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emergency</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assistance</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service</a:t>
              </a:r>
              <a:endParaRPr kumimoji="0" lang="de-DE" sz="800" b="0" i="0" u="none" strike="noStrike" kern="1200" cap="none" spc="0" normalizeH="0" baseline="0" noProof="0" dirty="0">
                <a:ln>
                  <a:noFill/>
                </a:ln>
                <a:solidFill>
                  <a:srgbClr val="FFFFFF"/>
                </a:solidFill>
                <a:effectLst/>
                <a:uLnTx/>
                <a:uFillTx/>
                <a:latin typeface="Bosch Office Sans"/>
                <a:cs typeface="Segoe UI"/>
              </a:endParaRPr>
            </a:p>
          </p:txBody>
        </p:sp>
        <p:pic>
          <p:nvPicPr>
            <p:cNvPr id="116" name="Grafik 115">
              <a:extLst>
                <a:ext uri="{FF2B5EF4-FFF2-40B4-BE49-F238E27FC236}">
                  <a16:creationId xmlns:a16="http://schemas.microsoft.com/office/drawing/2014/main" id="{82F41EF2-8D59-4C8F-86C0-BFD4E96B6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77848" y="10051236"/>
              <a:ext cx="468000" cy="468000"/>
            </a:xfrm>
            <a:prstGeom prst="rect">
              <a:avLst/>
            </a:prstGeom>
          </p:spPr>
        </p:pic>
        <p:pic>
          <p:nvPicPr>
            <p:cNvPr id="117" name="Grafik 116">
              <a:extLst>
                <a:ext uri="{FF2B5EF4-FFF2-40B4-BE49-F238E27FC236}">
                  <a16:creationId xmlns:a16="http://schemas.microsoft.com/office/drawing/2014/main" id="{73FDF012-41C2-437B-8FC7-5E135152FAF4}"/>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3176" y="10054541"/>
              <a:ext cx="468000" cy="468000"/>
            </a:xfrm>
            <a:prstGeom prst="rect">
              <a:avLst/>
            </a:prstGeom>
          </p:spPr>
        </p:pic>
        <p:pic>
          <p:nvPicPr>
            <p:cNvPr id="118" name="Grafik 117">
              <a:extLst>
                <a:ext uri="{FF2B5EF4-FFF2-40B4-BE49-F238E27FC236}">
                  <a16:creationId xmlns:a16="http://schemas.microsoft.com/office/drawing/2014/main" id="{EB64938E-F853-4DF2-934D-D85152C99F6C}"/>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48608" y="10105220"/>
              <a:ext cx="435779" cy="435779"/>
            </a:xfrm>
            <a:prstGeom prst="rect">
              <a:avLst/>
            </a:prstGeom>
          </p:spPr>
        </p:pic>
        <p:pic>
          <p:nvPicPr>
            <p:cNvPr id="119" name="Grafik 118">
              <a:extLst>
                <a:ext uri="{FF2B5EF4-FFF2-40B4-BE49-F238E27FC236}">
                  <a16:creationId xmlns:a16="http://schemas.microsoft.com/office/drawing/2014/main" id="{675BB5AC-2E80-4A04-BE49-3E6DE7B152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11380" y="10075612"/>
              <a:ext cx="468000" cy="468000"/>
            </a:xfrm>
            <a:prstGeom prst="rect">
              <a:avLst/>
            </a:prstGeom>
          </p:spPr>
        </p:pic>
      </p:gr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2" name="Freeform 46">
            <a:extLst>
              <a:ext uri="{FF2B5EF4-FFF2-40B4-BE49-F238E27FC236}">
                <a16:creationId xmlns:a16="http://schemas.microsoft.com/office/drawing/2014/main" id="{C0325409-E98C-4B7F-B6A0-A94BF328CE06}"/>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pic>
        <p:nvPicPr>
          <p:cNvPr id="46" name="Grafik 45">
            <a:extLst>
              <a:ext uri="{FF2B5EF4-FFF2-40B4-BE49-F238E27FC236}">
                <a16:creationId xmlns:a16="http://schemas.microsoft.com/office/drawing/2014/main" id="{1533BC04-E101-4BFD-B87C-7815EF03654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90703" y="3310783"/>
            <a:ext cx="431875" cy="455196"/>
          </a:xfrm>
          <a:prstGeom prst="rect">
            <a:avLst/>
          </a:prstGeom>
        </p:spPr>
      </p:pic>
      <p:pic>
        <p:nvPicPr>
          <p:cNvPr id="47" name="Grafik 46">
            <a:extLst>
              <a:ext uri="{FF2B5EF4-FFF2-40B4-BE49-F238E27FC236}">
                <a16:creationId xmlns:a16="http://schemas.microsoft.com/office/drawing/2014/main" id="{ABD69B9B-9E14-4A91-8E8F-89FC79C4C6A9}"/>
              </a:ext>
            </a:extLst>
          </p:cNvPr>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Tree>
    <p:extLst>
      <p:ext uri="{BB962C8B-B14F-4D97-AF65-F5344CB8AC3E}">
        <p14:creationId xmlns:p14="http://schemas.microsoft.com/office/powerpoint/2010/main" val="324057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solidFill>
                  <a:srgbClr val="0070C0"/>
                </a:solidFill>
              </a:rPr>
              <a:t>One-stop</a:t>
            </a:r>
            <a:r>
              <a:rPr lang="de-DE" dirty="0">
                <a:solidFill>
                  <a:srgbClr val="0070C0"/>
                </a:solidFill>
              </a:rPr>
              <a:t> </a:t>
            </a:r>
            <a:r>
              <a:rPr lang="de-DE" dirty="0" err="1">
                <a:solidFill>
                  <a:srgbClr val="0070C0"/>
                </a:solidFill>
              </a:rPr>
              <a:t>service</a:t>
            </a:r>
            <a:r>
              <a:rPr lang="de-DE" dirty="0">
                <a:solidFill>
                  <a:srgbClr val="0070C0"/>
                </a:solidFill>
              </a:rPr>
              <a:t> </a:t>
            </a:r>
            <a:r>
              <a:rPr lang="de-DE" dirty="0" err="1">
                <a:solidFill>
                  <a:srgbClr val="0070C0"/>
                </a:solidFill>
              </a:rPr>
              <a:t>solution</a:t>
            </a:r>
            <a:r>
              <a:rPr lang="de-DE" dirty="0">
                <a:solidFill>
                  <a:srgbClr val="0070C0"/>
                </a:solidFill>
              </a:rPr>
              <a:t>, </a:t>
            </a:r>
            <a:r>
              <a:rPr lang="de-DE" dirty="0" err="1">
                <a:solidFill>
                  <a:srgbClr val="0070C0"/>
                </a:solidFill>
              </a:rPr>
              <a:t>one</a:t>
            </a:r>
            <a:r>
              <a:rPr lang="de-DE" dirty="0">
                <a:solidFill>
                  <a:srgbClr val="0070C0"/>
                </a:solidFill>
              </a:rPr>
              <a:t> </a:t>
            </a:r>
            <a:r>
              <a:rPr lang="de-DE" dirty="0" err="1">
                <a:solidFill>
                  <a:srgbClr val="0070C0"/>
                </a:solidFill>
              </a:rPr>
              <a:t>price</a:t>
            </a:r>
            <a:r>
              <a:rPr lang="de-DE" dirty="0">
                <a:solidFill>
                  <a:srgbClr val="0070C0"/>
                </a:solidFill>
              </a:rPr>
              <a:t>, </a:t>
            </a:r>
            <a:r>
              <a:rPr lang="de-DE" dirty="0" err="1">
                <a:solidFill>
                  <a:srgbClr val="0070C0"/>
                </a:solidFill>
              </a:rPr>
              <a:t>many</a:t>
            </a:r>
            <a:r>
              <a:rPr lang="de-DE" dirty="0">
                <a:solidFill>
                  <a:srgbClr val="0070C0"/>
                </a:solidFill>
              </a:rPr>
              <a:t> </a:t>
            </a:r>
            <a:r>
              <a:rPr lang="de-DE" dirty="0" err="1">
                <a:solidFill>
                  <a:srgbClr val="0070C0"/>
                </a:solidFill>
              </a:rPr>
              <a:t>devices</a:t>
            </a:r>
            <a:r>
              <a:rPr lang="de-DE" dirty="0">
                <a:solidFill>
                  <a:srgbClr val="0070C0"/>
                </a:solidFill>
              </a:rPr>
              <a:t> </a:t>
            </a:r>
            <a:r>
              <a:rPr lang="de-DE" dirty="0" err="1">
                <a:solidFill>
                  <a:srgbClr val="0070C0"/>
                </a:solidFill>
              </a:rPr>
              <a:t>and</a:t>
            </a:r>
            <a:r>
              <a:rPr lang="de-DE" dirty="0">
                <a:solidFill>
                  <a:srgbClr val="0070C0"/>
                </a:solidFill>
              </a:rPr>
              <a:t> </a:t>
            </a:r>
            <a:r>
              <a:rPr lang="de-DE" dirty="0" err="1">
                <a:solidFill>
                  <a:srgbClr val="0070C0"/>
                </a:solidFill>
              </a:rPr>
              <a:t>brands</a:t>
            </a:r>
            <a:endParaRPr lang="de-DE" dirty="0">
              <a:solidFill>
                <a:srgbClr val="0070C0"/>
              </a:solidFill>
            </a:endParaRPr>
          </a:p>
        </p:txBody>
      </p:sp>
      <p:sp>
        <p:nvSpPr>
          <p:cNvPr id="3" name="Textplatzhalter 2"/>
          <p:cNvSpPr>
            <a:spLocks noGrp="1"/>
          </p:cNvSpPr>
          <p:nvPr>
            <p:ph type="body" sz="quarter" idx="15"/>
          </p:nvPr>
        </p:nvSpPr>
        <p:spPr>
          <a:xfrm>
            <a:off x="259368" y="259291"/>
            <a:ext cx="11037095" cy="388787"/>
          </a:xfrm>
        </p:spPr>
        <p:txBody>
          <a:bodyPr/>
          <a:lstStyle/>
          <a:p>
            <a:r>
              <a:rPr lang="de-DE" dirty="0" err="1"/>
              <a:t>Jointly</a:t>
            </a:r>
            <a:r>
              <a:rPr lang="de-DE" dirty="0"/>
              <a:t> </a:t>
            </a:r>
            <a:r>
              <a:rPr lang="de-DE" dirty="0" err="1"/>
              <a:t>we</a:t>
            </a:r>
            <a:r>
              <a:rPr lang="de-DE" dirty="0"/>
              <a:t> </a:t>
            </a:r>
            <a:r>
              <a:rPr lang="de-DE" dirty="0" err="1"/>
              <a:t>create</a:t>
            </a:r>
            <a:r>
              <a:rPr lang="de-DE" dirty="0"/>
              <a:t> a Personal </a:t>
            </a:r>
            <a:r>
              <a:rPr lang="de-DE" dirty="0" err="1"/>
              <a:t>Safety</a:t>
            </a:r>
            <a:r>
              <a:rPr lang="de-DE" dirty="0"/>
              <a:t> Ecosystem</a:t>
            </a:r>
          </a:p>
        </p:txBody>
      </p:sp>
      <p:sp>
        <p:nvSpPr>
          <p:cNvPr id="4" name="Foliennummernplatzhalter 3"/>
          <p:cNvSpPr>
            <a:spLocks noGrp="1"/>
          </p:cNvSpPr>
          <p:nvPr>
            <p:ph type="sldNum" sz="quarter" idx="12"/>
          </p:nvPr>
        </p:nvSpPr>
        <p:spPr/>
        <p:txBody>
          <a:bodyPr/>
          <a:lstStyle/>
          <a:p>
            <a:pPr defTabSz="914333">
              <a:defRPr/>
            </a:pPr>
            <a:fld id="{4898AEC0-503E-4FA4-859C-D0F72D6E3F79}" type="slidenum">
              <a:rPr lang="de-DE">
                <a:latin typeface="Bosch Office Sans"/>
              </a:rPr>
              <a:pPr defTabSz="914333">
                <a:defRPr/>
              </a:pPr>
              <a:t>7</a:t>
            </a:fld>
            <a:endParaRPr lang="de-DE">
              <a:latin typeface="Bosch Office Sans"/>
            </a:endParaRPr>
          </a:p>
        </p:txBody>
      </p:sp>
      <p:pic>
        <p:nvPicPr>
          <p:cNvPr id="7" name="Inhaltsplatzhalter 5"/>
          <p:cNvPicPr>
            <a:picLocks noGrp="1" noChangeAspect="1"/>
          </p:cNvPicPr>
          <p:nvPr>
            <p:ph sz="quarter" idx="1"/>
          </p:nvPr>
        </p:nvPicPr>
        <p:blipFill rotWithShape="1">
          <a:blip r:embed="rId14">
            <a:extLst>
              <a:ext uri="{28A0092B-C50C-407E-A947-70E740481C1C}">
                <a14:useLocalDpi xmlns:a14="http://schemas.microsoft.com/office/drawing/2010/main" val="0"/>
              </a:ext>
            </a:extLst>
          </a:blip>
          <a:srcRect t="42930"/>
          <a:stretch/>
        </p:blipFill>
        <p:spPr>
          <a:xfrm>
            <a:off x="177" y="1310430"/>
            <a:ext cx="10969272" cy="4180934"/>
          </a:xfrm>
        </p:spPr>
      </p:pic>
      <p:pic>
        <p:nvPicPr>
          <p:cNvPr id="9" name="Grafik 8"/>
          <p:cNvPicPr>
            <a:picLocks noChangeAspect="1"/>
          </p:cNvPicPr>
          <p:nvPr/>
        </p:nvPicPr>
        <p:blipFill rotWithShape="1">
          <a:blip r:embed="rId15" cstate="hqprint">
            <a:extLst>
              <a:ext uri="{28A0092B-C50C-407E-A947-70E740481C1C}">
                <a14:useLocalDpi xmlns:a14="http://schemas.microsoft.com/office/drawing/2010/main" val="0"/>
              </a:ext>
            </a:extLst>
          </a:blip>
          <a:srcRect l="21640" t="21520" r="22657" b="13114"/>
          <a:stretch/>
        </p:blipFill>
        <p:spPr>
          <a:xfrm>
            <a:off x="4719602" y="3786048"/>
            <a:ext cx="1038842" cy="653058"/>
          </a:xfrm>
          <a:prstGeom prst="rect">
            <a:avLst/>
          </a:prstGeom>
        </p:spPr>
      </p:pic>
      <p:pic>
        <p:nvPicPr>
          <p:cNvPr id="30" name="Grafik 2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970477" y="3176713"/>
            <a:ext cx="2840297" cy="2146001"/>
          </a:xfrm>
          <a:prstGeom prst="rect">
            <a:avLst/>
          </a:prstGeom>
        </p:spPr>
      </p:pic>
      <p:grpSp>
        <p:nvGrpSpPr>
          <p:cNvPr id="13" name="Gruppieren 12"/>
          <p:cNvGrpSpPr/>
          <p:nvPr/>
        </p:nvGrpSpPr>
        <p:grpSpPr>
          <a:xfrm>
            <a:off x="9654387" y="1425653"/>
            <a:ext cx="1166673" cy="1342518"/>
            <a:chOff x="9654521" y="1425600"/>
            <a:chExt cx="1166710" cy="1342561"/>
          </a:xfrm>
        </p:grpSpPr>
        <p:sp>
          <p:nvSpPr>
            <p:cNvPr id="20" name="Rechteck 19"/>
            <p:cNvSpPr/>
            <p:nvPr/>
          </p:nvSpPr>
          <p:spPr>
            <a:xfrm>
              <a:off x="9767068" y="1457379"/>
              <a:ext cx="1052352" cy="1044000"/>
            </a:xfrm>
            <a:prstGeom prst="rect">
              <a:avLst/>
            </a:prstGeom>
            <a:noFill/>
            <a:ln w="9525" cap="flat" cmpd="sng" algn="ctr">
              <a:noFill/>
              <a:prstDash val="solid"/>
            </a:ln>
            <a:effectLst/>
          </p:spPr>
          <p:txBody>
            <a:bodyPr rtlCol="0" anchor="ctr"/>
            <a:lstStyle/>
            <a:p>
              <a:pPr algn="ctr" defTabSz="914333" fontAlgn="auto">
                <a:spcBef>
                  <a:spcPts val="0"/>
                </a:spcBef>
                <a:spcAft>
                  <a:spcPts val="0"/>
                </a:spcAft>
                <a:defRPr/>
              </a:pPr>
              <a:endParaRPr lang="de-DE" kern="0" dirty="0">
                <a:solidFill>
                  <a:srgbClr val="000000"/>
                </a:solidFill>
                <a:latin typeface="Bosch Office Sans"/>
              </a:endParaRPr>
            </a:p>
          </p:txBody>
        </p:sp>
        <p:pic>
          <p:nvPicPr>
            <p:cNvPr id="34" name="Picture 77"/>
            <p:cNvPicPr>
              <a:picLocks noChangeAspect="1"/>
            </p:cNvPicPr>
            <p:nvPr>
              <p:custDataLst>
                <p:tags r:id="rId11"/>
              </p:custDataLst>
            </p:nvPr>
          </p:nvPicPr>
          <p:blipFill rotWithShape="1">
            <a:blip r:embed="rId17" cstate="screen">
              <a:extLst>
                <a:ext uri="{28A0092B-C50C-407E-A947-70E740481C1C}">
                  <a14:useLocalDpi xmlns:a14="http://schemas.microsoft.com/office/drawing/2010/main"/>
                </a:ext>
              </a:extLst>
            </a:blip>
            <a:srcRect/>
            <a:stretch/>
          </p:blipFill>
          <p:spPr>
            <a:xfrm flipH="1">
              <a:off x="9654521" y="1604275"/>
              <a:ext cx="1166710" cy="1163886"/>
            </a:xfrm>
            <a:prstGeom prst="ellipse">
              <a:avLst/>
            </a:prstGeom>
          </p:spPr>
        </p:pic>
        <p:pic>
          <p:nvPicPr>
            <p:cNvPr id="35" name="Picture 109"/>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9706155" y="1425600"/>
              <a:ext cx="504000" cy="504000"/>
            </a:xfrm>
            <a:prstGeom prst="rect">
              <a:avLst/>
            </a:prstGeom>
          </p:spPr>
        </p:pic>
      </p:grpSp>
      <p:sp>
        <p:nvSpPr>
          <p:cNvPr id="39" name="Oval 94_"/>
          <p:cNvSpPr/>
          <p:nvPr>
            <p:custDataLst>
              <p:tags r:id="rId1"/>
            </p:custDataLst>
          </p:nvPr>
        </p:nvSpPr>
        <p:spPr>
          <a:xfrm>
            <a:off x="8777273" y="3780110"/>
            <a:ext cx="1199303" cy="1179748"/>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grpSp>
        <p:nvGrpSpPr>
          <p:cNvPr id="8" name="Gruppieren 7"/>
          <p:cNvGrpSpPr/>
          <p:nvPr/>
        </p:nvGrpSpPr>
        <p:grpSpPr>
          <a:xfrm>
            <a:off x="1770586" y="2191473"/>
            <a:ext cx="1276432" cy="1179748"/>
            <a:chOff x="1770466" y="2191444"/>
            <a:chExt cx="1276473" cy="1179786"/>
          </a:xfrm>
        </p:grpSpPr>
        <p:sp>
          <p:nvSpPr>
            <p:cNvPr id="36" name="Oval 94_"/>
            <p:cNvSpPr/>
            <p:nvPr>
              <p:custDataLst>
                <p:tags r:id="rId10"/>
              </p:custDataLst>
            </p:nvPr>
          </p:nvSpPr>
          <p:spPr>
            <a:xfrm>
              <a:off x="1809033" y="2191444"/>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grpSp>
          <p:nvGrpSpPr>
            <p:cNvPr id="40" name="Gruppieren 39"/>
            <p:cNvGrpSpPr/>
            <p:nvPr/>
          </p:nvGrpSpPr>
          <p:grpSpPr>
            <a:xfrm>
              <a:off x="1770466" y="2268007"/>
              <a:ext cx="1276473" cy="733471"/>
              <a:chOff x="5170479" y="-125669"/>
              <a:chExt cx="1276473" cy="733471"/>
            </a:xfrm>
          </p:grpSpPr>
          <p:pic>
            <p:nvPicPr>
              <p:cNvPr id="41" name="Grafik 4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395154" y="-125669"/>
                <a:ext cx="827125" cy="500154"/>
              </a:xfrm>
              <a:prstGeom prst="rect">
                <a:avLst/>
              </a:prstGeom>
            </p:spPr>
          </p:pic>
          <p:sp>
            <p:nvSpPr>
              <p:cNvPr id="42" name="Textfeld 41"/>
              <p:cNvSpPr txBox="1"/>
              <p:nvPr/>
            </p:nvSpPr>
            <p:spPr>
              <a:xfrm>
                <a:off x="5170479" y="325023"/>
                <a:ext cx="1276473" cy="28277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home</a:t>
                </a:r>
                <a:endParaRPr lang="de-DE" sz="1400" kern="0" dirty="0">
                  <a:solidFill>
                    <a:prstClr val="white"/>
                  </a:solidFill>
                  <a:latin typeface="Bosch Office Sans"/>
                </a:endParaRPr>
              </a:p>
              <a:p>
                <a:pPr algn="ctr" defTabSz="914333" fontAlgn="auto">
                  <a:lnSpc>
                    <a:spcPts val="2300"/>
                  </a:lnSpc>
                  <a:spcBef>
                    <a:spcPts val="500"/>
                  </a:spcBef>
                  <a:spcAft>
                    <a:spcPts val="0"/>
                  </a:spcAft>
                  <a:defRPr/>
                </a:pPr>
                <a:endParaRPr lang="de-DE" sz="1400" kern="0" dirty="0">
                  <a:solidFill>
                    <a:srgbClr val="000000"/>
                  </a:solidFill>
                </a:endParaRPr>
              </a:p>
            </p:txBody>
          </p:sp>
        </p:grpSp>
      </p:grpSp>
      <p:grpSp>
        <p:nvGrpSpPr>
          <p:cNvPr id="43" name="Gruppieren 42"/>
          <p:cNvGrpSpPr/>
          <p:nvPr/>
        </p:nvGrpSpPr>
        <p:grpSpPr>
          <a:xfrm>
            <a:off x="8839884" y="3877913"/>
            <a:ext cx="1111527" cy="624778"/>
            <a:chOff x="5250085" y="-589983"/>
            <a:chExt cx="1111563" cy="624798"/>
          </a:xfrm>
        </p:grpSpPr>
        <p:pic>
          <p:nvPicPr>
            <p:cNvPr id="44" name="Grafik 43"/>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487242" y="-589983"/>
              <a:ext cx="605450" cy="605450"/>
            </a:xfrm>
            <a:prstGeom prst="rect">
              <a:avLst/>
            </a:prstGeom>
          </p:spPr>
        </p:pic>
        <p:sp>
          <p:nvSpPr>
            <p:cNvPr id="45" name="Textfeld 44"/>
            <p:cNvSpPr txBox="1"/>
            <p:nvPr/>
          </p:nvSpPr>
          <p:spPr>
            <a:xfrm>
              <a:off x="5250085" y="-105083"/>
              <a:ext cx="1111563" cy="139898"/>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car</a:t>
              </a:r>
              <a:endParaRPr lang="de-DE" sz="1400" kern="0" dirty="0">
                <a:solidFill>
                  <a:prstClr val="white"/>
                </a:solidFill>
                <a:latin typeface="Bosch Office Sans"/>
              </a:endParaRPr>
            </a:p>
            <a:p>
              <a:pPr algn="ctr" defTabSz="914333" fontAlgn="auto">
                <a:spcBef>
                  <a:spcPts val="0"/>
                </a:spcBef>
                <a:spcAft>
                  <a:spcPts val="0"/>
                </a:spcAft>
                <a:defRPr/>
              </a:pPr>
              <a:endParaRPr lang="de-DE" sz="1400" kern="0" dirty="0">
                <a:solidFill>
                  <a:srgbClr val="000000"/>
                </a:solidFill>
              </a:endParaRPr>
            </a:p>
          </p:txBody>
        </p:sp>
      </p:grpSp>
      <p:grpSp>
        <p:nvGrpSpPr>
          <p:cNvPr id="6" name="Gruppieren 5"/>
          <p:cNvGrpSpPr/>
          <p:nvPr/>
        </p:nvGrpSpPr>
        <p:grpSpPr>
          <a:xfrm>
            <a:off x="3620178" y="3097009"/>
            <a:ext cx="1199303" cy="1180159"/>
            <a:chOff x="4052121" y="2764308"/>
            <a:chExt cx="1199342" cy="1180197"/>
          </a:xfrm>
        </p:grpSpPr>
        <p:sp>
          <p:nvSpPr>
            <p:cNvPr id="38" name="Oval 94_"/>
            <p:cNvSpPr/>
            <p:nvPr>
              <p:custDataLst>
                <p:tags r:id="rId9"/>
              </p:custDataLst>
            </p:nvPr>
          </p:nvSpPr>
          <p:spPr>
            <a:xfrm>
              <a:off x="4052121" y="2764719"/>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pic>
          <p:nvPicPr>
            <p:cNvPr id="53" name="Grafik 52"/>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274301" y="2764308"/>
              <a:ext cx="743435" cy="743436"/>
            </a:xfrm>
            <a:prstGeom prst="rect">
              <a:avLst/>
            </a:prstGeom>
          </p:spPr>
        </p:pic>
        <p:sp>
          <p:nvSpPr>
            <p:cNvPr id="55" name="Textfeld 54"/>
            <p:cNvSpPr txBox="1"/>
            <p:nvPr/>
          </p:nvSpPr>
          <p:spPr>
            <a:xfrm>
              <a:off x="4196238" y="3352949"/>
              <a:ext cx="934791" cy="25393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bike</a:t>
              </a:r>
              <a:endParaRPr lang="de-DE" sz="1400" kern="0" dirty="0">
                <a:solidFill>
                  <a:srgbClr val="000000"/>
                </a:solidFill>
              </a:endParaRPr>
            </a:p>
          </p:txBody>
        </p:sp>
      </p:grpSp>
      <p:grpSp>
        <p:nvGrpSpPr>
          <p:cNvPr id="10" name="Gruppieren 9"/>
          <p:cNvGrpSpPr/>
          <p:nvPr/>
        </p:nvGrpSpPr>
        <p:grpSpPr>
          <a:xfrm>
            <a:off x="443017" y="4132733"/>
            <a:ext cx="1199303" cy="1179748"/>
            <a:chOff x="381889" y="4132766"/>
            <a:chExt cx="1199342" cy="1179786"/>
          </a:xfrm>
        </p:grpSpPr>
        <p:sp>
          <p:nvSpPr>
            <p:cNvPr id="37" name="Oval 94_"/>
            <p:cNvSpPr/>
            <p:nvPr>
              <p:custDataLst>
                <p:tags r:id="rId8"/>
              </p:custDataLst>
            </p:nvPr>
          </p:nvSpPr>
          <p:spPr>
            <a:xfrm>
              <a:off x="381889" y="4132766"/>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pic>
          <p:nvPicPr>
            <p:cNvPr id="50" name="Grafik 49"/>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05325" y="4150359"/>
              <a:ext cx="733868" cy="733868"/>
            </a:xfrm>
            <a:prstGeom prst="rect">
              <a:avLst/>
            </a:prstGeom>
          </p:spPr>
        </p:pic>
        <p:sp>
          <p:nvSpPr>
            <p:cNvPr id="56" name="Textfeld 55"/>
            <p:cNvSpPr txBox="1"/>
            <p:nvPr/>
          </p:nvSpPr>
          <p:spPr>
            <a:xfrm>
              <a:off x="494687" y="4722659"/>
              <a:ext cx="934791" cy="25393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motorcycle</a:t>
              </a:r>
              <a:endParaRPr lang="de-DE" sz="1400" kern="0" dirty="0">
                <a:solidFill>
                  <a:srgbClr val="000000"/>
                </a:solidFill>
              </a:endParaRPr>
            </a:p>
          </p:txBody>
        </p:sp>
      </p:grpSp>
      <p:grpSp>
        <p:nvGrpSpPr>
          <p:cNvPr id="11" name="Gruppieren 10"/>
          <p:cNvGrpSpPr/>
          <p:nvPr/>
        </p:nvGrpSpPr>
        <p:grpSpPr>
          <a:xfrm>
            <a:off x="5412397" y="4116054"/>
            <a:ext cx="1146485" cy="1369696"/>
            <a:chOff x="5369526" y="3632770"/>
            <a:chExt cx="1637792" cy="1853057"/>
          </a:xfrm>
        </p:grpSpPr>
        <p:pic>
          <p:nvPicPr>
            <p:cNvPr id="46" name="Grafik 45"/>
            <p:cNvPicPr>
              <a:picLocks noChangeAspect="1"/>
            </p:cNvPicPr>
            <p:nvPr>
              <p:custDataLst>
                <p:tags r:id="rId7"/>
              </p:custDataLst>
            </p:nvPr>
          </p:nvPicPr>
          <p:blipFill>
            <a:blip r:embed="rId23"/>
            <a:stretch>
              <a:fillRect/>
            </a:stretch>
          </p:blipFill>
          <p:spPr>
            <a:xfrm>
              <a:off x="5369526" y="3632770"/>
              <a:ext cx="1637792" cy="1853057"/>
            </a:xfrm>
            <a:prstGeom prst="rect">
              <a:avLst/>
            </a:prstGeom>
          </p:spPr>
        </p:pic>
        <p:pic>
          <p:nvPicPr>
            <p:cNvPr id="47" name="Grafik 46"/>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rot="1058679">
              <a:off x="5757080" y="3800059"/>
              <a:ext cx="774000" cy="1376688"/>
            </a:xfrm>
            <a:prstGeom prst="rect">
              <a:avLst/>
            </a:prstGeom>
          </p:spPr>
        </p:pic>
      </p:grpSp>
      <p:pic>
        <p:nvPicPr>
          <p:cNvPr id="14" name="Grafik 13"/>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227916" y="3579134"/>
            <a:ext cx="2903150" cy="2097100"/>
          </a:xfrm>
          <a:prstGeom prst="rect">
            <a:avLst/>
          </a:prstGeom>
        </p:spPr>
      </p:pic>
      <p:grpSp>
        <p:nvGrpSpPr>
          <p:cNvPr id="17" name="Gruppieren 16"/>
          <p:cNvGrpSpPr/>
          <p:nvPr/>
        </p:nvGrpSpPr>
        <p:grpSpPr>
          <a:xfrm>
            <a:off x="3048577" y="2021490"/>
            <a:ext cx="6666657" cy="2448773"/>
            <a:chOff x="3048577" y="2021490"/>
            <a:chExt cx="6666657" cy="2448773"/>
          </a:xfrm>
        </p:grpSpPr>
        <p:grpSp>
          <p:nvGrpSpPr>
            <p:cNvPr id="15" name="Gruppieren 14"/>
            <p:cNvGrpSpPr/>
            <p:nvPr/>
          </p:nvGrpSpPr>
          <p:grpSpPr>
            <a:xfrm>
              <a:off x="3048577" y="2021490"/>
              <a:ext cx="6666657" cy="2448773"/>
              <a:chOff x="3048498" y="2021455"/>
              <a:chExt cx="6666872" cy="2448851"/>
            </a:xfrm>
          </p:grpSpPr>
          <p:grpSp>
            <p:nvGrpSpPr>
              <p:cNvPr id="12" name="Gruppieren 11"/>
              <p:cNvGrpSpPr/>
              <p:nvPr/>
            </p:nvGrpSpPr>
            <p:grpSpPr>
              <a:xfrm>
                <a:off x="6565796" y="2429758"/>
                <a:ext cx="1800000" cy="500662"/>
                <a:chOff x="6565796" y="2429758"/>
                <a:chExt cx="1800000" cy="500662"/>
              </a:xfrm>
            </p:grpSpPr>
            <p:sp>
              <p:nvSpPr>
                <p:cNvPr id="22" name="Rechteck 10"/>
                <p:cNvSpPr/>
                <p:nvPr/>
              </p:nvSpPr>
              <p:spPr>
                <a:xfrm>
                  <a:off x="6565796" y="2429758"/>
                  <a:ext cx="1800000" cy="500662"/>
                </a:xfrm>
                <a:prstGeom prst="rect">
                  <a:avLst/>
                </a:prstGeom>
                <a:solidFill>
                  <a:srgbClr val="0070C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lIns="84005" tIns="42003" rIns="84005" bIns="42003" anchor="ctr"/>
                <a:lstStyle/>
                <a:p>
                  <a:pPr marL="271443" indent="174612" defTabSz="914333" eaLnBrk="0" fontAlgn="auto" hangingPunct="0">
                    <a:spcBef>
                      <a:spcPts val="0"/>
                    </a:spcBef>
                    <a:spcAft>
                      <a:spcPts val="0"/>
                    </a:spcAft>
                    <a:tabLst>
                      <a:tab pos="446055" algn="l"/>
                    </a:tabLst>
                    <a:defRPr/>
                  </a:pPr>
                  <a:r>
                    <a:rPr lang="en-US" sz="1100" b="1" kern="0" dirty="0">
                      <a:solidFill>
                        <a:srgbClr val="FFFFFF"/>
                      </a:solidFill>
                      <a:latin typeface="Bosch Office Sans"/>
                    </a:rPr>
                    <a:t>Help Connect</a:t>
                  </a:r>
                  <a:endParaRPr lang="en-US" sz="1100" kern="0" dirty="0">
                    <a:solidFill>
                      <a:srgbClr val="FFFFFF"/>
                    </a:solidFill>
                    <a:latin typeface="Bosch Office Sans"/>
                  </a:endParaRPr>
                </a:p>
              </p:txBody>
            </p:sp>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19276" y="2513640"/>
                  <a:ext cx="348882" cy="348882"/>
                </a:xfrm>
                <a:prstGeom prst="rect">
                  <a:avLst/>
                </a:prstGeom>
              </p:spPr>
            </p:pic>
            <p:cxnSp>
              <p:nvCxnSpPr>
                <p:cNvPr id="24" name="Gerader Verbinder 23"/>
                <p:cNvCxnSpPr/>
                <p:nvPr/>
              </p:nvCxnSpPr>
              <p:spPr>
                <a:xfrm>
                  <a:off x="6679151" y="2500089"/>
                  <a:ext cx="0" cy="360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8237158" y="2500089"/>
                  <a:ext cx="0" cy="360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Freeform 46_"/>
              <p:cNvSpPr/>
              <p:nvPr>
                <p:custDataLst>
                  <p:tags r:id="rId2"/>
                </p:custDataLst>
              </p:nvPr>
            </p:nvSpPr>
            <p:spPr>
              <a:xfrm rot="19668363" flipV="1">
                <a:off x="3518521" y="3920918"/>
                <a:ext cx="3907587" cy="549388"/>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3" name="Freeform 46_"/>
              <p:cNvSpPr/>
              <p:nvPr>
                <p:custDataLst>
                  <p:tags r:id="rId3"/>
                </p:custDataLst>
              </p:nvPr>
            </p:nvSpPr>
            <p:spPr>
              <a:xfrm rot="18897825" flipV="1">
                <a:off x="5474334" y="3414573"/>
                <a:ext cx="1276206" cy="167296"/>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5" name="Freeform 46_"/>
              <p:cNvSpPr/>
              <p:nvPr>
                <p:custDataLst>
                  <p:tags r:id="rId4"/>
                </p:custDataLst>
              </p:nvPr>
            </p:nvSpPr>
            <p:spPr>
              <a:xfrm>
                <a:off x="3048498" y="2566370"/>
                <a:ext cx="3411033" cy="121758"/>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6" name="Freeform 46_"/>
              <p:cNvSpPr/>
              <p:nvPr>
                <p:custDataLst>
                  <p:tags r:id="rId5"/>
                </p:custDataLst>
              </p:nvPr>
            </p:nvSpPr>
            <p:spPr>
              <a:xfrm rot="14312697" flipV="1">
                <a:off x="8201959" y="3226267"/>
                <a:ext cx="1203326" cy="13147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8" name="Freeform 46_"/>
              <p:cNvSpPr/>
              <p:nvPr>
                <p:custDataLst>
                  <p:tags r:id="rId6"/>
                </p:custDataLst>
              </p:nvPr>
            </p:nvSpPr>
            <p:spPr>
              <a:xfrm rot="9548607" flipV="1">
                <a:off x="8321105" y="2021455"/>
                <a:ext cx="1394265" cy="11903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grpSp>
        <p:pic>
          <p:nvPicPr>
            <p:cNvPr id="49" name="Grafik 48">
              <a:extLst>
                <a:ext uri="{FF2B5EF4-FFF2-40B4-BE49-F238E27FC236}">
                  <a16:creationId xmlns:a16="http://schemas.microsoft.com/office/drawing/2014/main" id="{89C4829D-E298-8640-B135-B35612558344}"/>
                </a:ext>
              </a:extLst>
            </p:cNvPr>
            <p:cNvPicPr>
              <a:picLocks noChangeAspect="1"/>
            </p:cNvPicPr>
            <p:nvPr/>
          </p:nvPicPr>
          <p:blipFill rotWithShape="1">
            <a:blip r:embed="rId27">
              <a:alphaModFix amt="10000"/>
            </a:blip>
            <a:srcRect l="-1" r="-5410"/>
            <a:stretch/>
          </p:blipFill>
          <p:spPr>
            <a:xfrm>
              <a:off x="6579520" y="2447192"/>
              <a:ext cx="1887528" cy="468000"/>
            </a:xfrm>
            <a:prstGeom prst="rect">
              <a:avLst/>
            </a:prstGeom>
            <a:ln>
              <a:noFill/>
            </a:ln>
          </p:spPr>
        </p:pic>
      </p:grpSp>
    </p:spTree>
    <p:extLst>
      <p:ext uri="{BB962C8B-B14F-4D97-AF65-F5344CB8AC3E}">
        <p14:creationId xmlns:p14="http://schemas.microsoft.com/office/powerpoint/2010/main" val="27366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6" name="Grafik 5"/>
          <p:cNvPicPr>
            <a:picLocks noChangeAspect="1"/>
          </p:cNvPicPr>
          <p:nvPr/>
        </p:nvPicPr>
        <p:blipFill rotWithShape="1">
          <a:blip r:embed="rId4"/>
          <a:srcRect t="-66" r="7592"/>
          <a:stretch/>
        </p:blipFill>
        <p:spPr>
          <a:xfrm>
            <a:off x="270889" y="1304293"/>
            <a:ext cx="10442268" cy="3166169"/>
          </a:xfrm>
          <a:prstGeom prst="rect">
            <a:avLst/>
          </a:prstGeom>
        </p:spPr>
      </p:pic>
      <p:sp>
        <p:nvSpPr>
          <p:cNvPr id="7" name="Rechteck 118"/>
          <p:cNvSpPr/>
          <p:nvPr>
            <p:custDataLst>
              <p:tags r:id="rId1"/>
            </p:custDataLst>
          </p:nvPr>
        </p:nvSpPr>
        <p:spPr>
          <a:xfrm>
            <a:off x="784693" y="4889568"/>
            <a:ext cx="9925308" cy="576000"/>
          </a:xfrm>
          <a:prstGeom prst="rect">
            <a:avLst/>
          </a:prstGeom>
          <a:solidFill>
            <a:schemeClr val="bg1">
              <a:lumMod val="85000"/>
            </a:schemeClr>
          </a:solidFill>
          <a:ln>
            <a:noFill/>
          </a:ln>
        </p:spPr>
        <p:txBody>
          <a:bodyPr wrap="square" lIns="144000" tIns="72000" rIns="0" bIns="72000" rtlCol="0" anchor="ctr">
            <a:noAutofit/>
          </a:bodyPr>
          <a:lstStyle/>
          <a:p>
            <a:pPr lvl="0" fontAlgn="auto">
              <a:spcBef>
                <a:spcPts val="0"/>
              </a:spcBef>
              <a:spcAft>
                <a:spcPts val="0"/>
              </a:spcAft>
              <a:defRPr/>
            </a:pPr>
            <a:r>
              <a:rPr kumimoji="0" lang="en-US" sz="1400" b="0" i="0" u="none" strike="noStrike" kern="0" cap="none" spc="0" normalizeH="0" baseline="0" noProof="0" dirty="0">
                <a:ln>
                  <a:noFill/>
                </a:ln>
                <a:solidFill>
                  <a:srgbClr val="000000"/>
                </a:solidFill>
                <a:effectLst/>
                <a:uLnTx/>
                <a:uFillTx/>
              </a:rPr>
              <a:t>Help Connect enables an</a:t>
            </a:r>
            <a:r>
              <a:rPr kumimoji="0" lang="en-US" sz="1400" b="0" i="0" u="none" strike="noStrike" kern="0" cap="none" spc="0" normalizeH="0" noProof="0" dirty="0">
                <a:ln>
                  <a:noFill/>
                </a:ln>
                <a:solidFill>
                  <a:srgbClr val="000000"/>
                </a:solidFill>
                <a:effectLst/>
                <a:uLnTx/>
                <a:uFillTx/>
              </a:rPr>
              <a:t> easy-to-integrate </a:t>
            </a:r>
            <a:r>
              <a:rPr kumimoji="0" lang="en-US" sz="1400" b="0" i="0" u="none" strike="noStrike" kern="0" cap="none" spc="0" normalizeH="0" baseline="0" noProof="0" dirty="0">
                <a:ln>
                  <a:noFill/>
                </a:ln>
                <a:solidFill>
                  <a:srgbClr val="000000"/>
                </a:solidFill>
                <a:effectLst/>
                <a:uLnTx/>
                <a:uFillTx/>
              </a:rPr>
              <a:t>safety solution for B2B</a:t>
            </a:r>
            <a:r>
              <a:rPr kumimoji="0" lang="en-US" sz="1400" b="0" i="0" u="none" strike="noStrike" kern="0" cap="none" spc="0" normalizeH="0" noProof="0" dirty="0">
                <a:ln>
                  <a:noFill/>
                </a:ln>
                <a:solidFill>
                  <a:srgbClr val="000000"/>
                </a:solidFill>
                <a:effectLst/>
                <a:uLnTx/>
                <a:uFillTx/>
              </a:rPr>
              <a:t> partners</a:t>
            </a:r>
            <a:r>
              <a:rPr kumimoji="0" lang="en-US" sz="1400" b="0" i="0" u="none" strike="noStrike" kern="0" cap="none" spc="0" normalizeH="0" baseline="0" noProof="0" dirty="0">
                <a:ln>
                  <a:noFill/>
                </a:ln>
                <a:solidFill>
                  <a:srgbClr val="000000"/>
                </a:solidFill>
                <a:effectLst/>
                <a:uLnTx/>
                <a:uFillTx/>
              </a:rPr>
              <a:t> via SDKs (Android, iOS) and API </a:t>
            </a:r>
            <a:r>
              <a:rPr kumimoji="0" lang="en-US" sz="1400" b="0" i="0" u="none" strike="noStrike" kern="0" cap="none" spc="0" normalizeH="0" noProof="0" dirty="0">
                <a:ln>
                  <a:noFill/>
                </a:ln>
                <a:solidFill>
                  <a:srgbClr val="000000"/>
                </a:solidFill>
                <a:effectLst/>
                <a:uLnTx/>
                <a:uFillTx/>
              </a:rPr>
              <a:t>into connected things and apps. The end-user receives faster first aid via his IoT device enriched with Help Connect from Bosch.</a:t>
            </a:r>
            <a:endParaRPr kumimoji="0" lang="en-US" sz="1400" b="0" i="0" u="none" strike="noStrike" kern="0" cap="none" spc="0" normalizeH="0" baseline="0" noProof="0" dirty="0">
              <a:ln>
                <a:noFill/>
              </a:ln>
              <a:solidFill>
                <a:srgbClr val="000000"/>
              </a:solidFill>
              <a:effectLst/>
              <a:uLnTx/>
              <a:uFillTx/>
            </a:endParaRPr>
          </a:p>
        </p:txBody>
      </p:sp>
      <p:grpSp>
        <p:nvGrpSpPr>
          <p:cNvPr id="8" name="Gruppieren 7"/>
          <p:cNvGrpSpPr/>
          <p:nvPr/>
        </p:nvGrpSpPr>
        <p:grpSpPr>
          <a:xfrm>
            <a:off x="257175" y="4889568"/>
            <a:ext cx="591438" cy="576000"/>
            <a:chOff x="498554" y="4927759"/>
            <a:chExt cx="551017" cy="542550"/>
          </a:xfrm>
        </p:grpSpPr>
        <p:sp>
          <p:nvSpPr>
            <p:cNvPr id="9" name="Rechteck 117"/>
            <p:cNvSpPr/>
            <p:nvPr>
              <p:custDataLst>
                <p:tags r:id="rId2"/>
              </p:custDataLst>
            </p:nvPr>
          </p:nvSpPr>
          <p:spPr>
            <a:xfrm>
              <a:off x="498554" y="4927759"/>
              <a:ext cx="551017" cy="542550"/>
            </a:xfrm>
            <a:prstGeom prst="rect">
              <a:avLst/>
            </a:prstGeom>
            <a:solidFill>
              <a:srgbClr val="0E78C5"/>
            </a:solidFill>
            <a:ln>
              <a:solidFill>
                <a:srgbClr val="0070C0"/>
              </a:solidFill>
            </a:ln>
          </p:spPr>
          <p:txBody>
            <a:bodyPr wrap="squar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Bosch Office Sans"/>
                <a:ea typeface="+mn-ea"/>
                <a:cs typeface="Bosch Office Sans"/>
              </a:endParaRPr>
            </a:p>
          </p:txBody>
        </p:sp>
        <p:grpSp>
          <p:nvGrpSpPr>
            <p:cNvPr id="10" name="Gruppieren 9"/>
            <p:cNvGrpSpPr>
              <a:grpSpLocks noChangeAspect="1"/>
            </p:cNvGrpSpPr>
            <p:nvPr/>
          </p:nvGrpSpPr>
          <p:grpSpPr>
            <a:xfrm>
              <a:off x="631615" y="5038500"/>
              <a:ext cx="314872" cy="341845"/>
              <a:chOff x="6221413" y="1235075"/>
              <a:chExt cx="3743325" cy="4064000"/>
            </a:xfrm>
            <a:solidFill>
              <a:schemeClr val="bg1"/>
            </a:solidFill>
          </p:grpSpPr>
          <p:sp>
            <p:nvSpPr>
              <p:cNvPr id="11" name="Rectangle 160"/>
              <p:cNvSpPr>
                <a:spLocks noChangeAspect="1" noChangeArrowheads="1"/>
              </p:cNvSpPr>
              <p:nvPr/>
            </p:nvSpPr>
            <p:spPr bwMode="auto">
              <a:xfrm>
                <a:off x="6932613" y="2759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2" name="Rectangle 170"/>
              <p:cNvSpPr>
                <a:spLocks noChangeArrowheads="1"/>
              </p:cNvSpPr>
              <p:nvPr/>
            </p:nvSpPr>
            <p:spPr bwMode="auto">
              <a:xfrm>
                <a:off x="6932613" y="2251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3" name="Rectangle 16"/>
              <p:cNvSpPr>
                <a:spLocks noChangeArrowheads="1"/>
              </p:cNvSpPr>
              <p:nvPr/>
            </p:nvSpPr>
            <p:spPr bwMode="auto">
              <a:xfrm>
                <a:off x="6932613" y="3267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4" name="Rectangle 17"/>
              <p:cNvSpPr>
                <a:spLocks noChangeArrowheads="1"/>
              </p:cNvSpPr>
              <p:nvPr/>
            </p:nvSpPr>
            <p:spPr bwMode="auto">
              <a:xfrm>
                <a:off x="6932613" y="3775075"/>
                <a:ext cx="9144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5" name="Freeform 18"/>
              <p:cNvSpPr>
                <a:spLocks noEditPoints="1"/>
              </p:cNvSpPr>
              <p:nvPr/>
            </p:nvSpPr>
            <p:spPr bwMode="auto">
              <a:xfrm>
                <a:off x="6221413" y="1235075"/>
                <a:ext cx="3743325" cy="4064000"/>
              </a:xfrm>
              <a:custGeom>
                <a:avLst/>
                <a:gdLst>
                  <a:gd name="T0" fmla="*/ 2356 w 2358"/>
                  <a:gd name="T1" fmla="*/ 1706 h 2560"/>
                  <a:gd name="T2" fmla="*/ 2324 w 2358"/>
                  <a:gd name="T3" fmla="*/ 1570 h 2560"/>
                  <a:gd name="T4" fmla="*/ 2260 w 2358"/>
                  <a:gd name="T5" fmla="*/ 1450 h 2560"/>
                  <a:gd name="T6" fmla="*/ 2168 w 2358"/>
                  <a:gd name="T7" fmla="*/ 1352 h 2560"/>
                  <a:gd name="T8" fmla="*/ 2054 w 2358"/>
                  <a:gd name="T9" fmla="*/ 1278 h 2560"/>
                  <a:gd name="T10" fmla="*/ 1920 w 2358"/>
                  <a:gd name="T11" fmla="*/ 1238 h 2560"/>
                  <a:gd name="T12" fmla="*/ 0 w 2358"/>
                  <a:gd name="T13" fmla="*/ 2560 h 2560"/>
                  <a:gd name="T14" fmla="*/ 1866 w 2358"/>
                  <a:gd name="T15" fmla="*/ 2278 h 2560"/>
                  <a:gd name="T16" fmla="*/ 1916 w 2358"/>
                  <a:gd name="T17" fmla="*/ 2272 h 2560"/>
                  <a:gd name="T18" fmla="*/ 2012 w 2358"/>
                  <a:gd name="T19" fmla="*/ 2248 h 2560"/>
                  <a:gd name="T20" fmla="*/ 2142 w 2358"/>
                  <a:gd name="T21" fmla="*/ 2178 h 2560"/>
                  <a:gd name="T22" fmla="*/ 2246 w 2358"/>
                  <a:gd name="T23" fmla="*/ 2078 h 2560"/>
                  <a:gd name="T24" fmla="*/ 2320 w 2358"/>
                  <a:gd name="T25" fmla="*/ 1952 h 2560"/>
                  <a:gd name="T26" fmla="*/ 2348 w 2358"/>
                  <a:gd name="T27" fmla="*/ 1856 h 2560"/>
                  <a:gd name="T28" fmla="*/ 2358 w 2358"/>
                  <a:gd name="T29" fmla="*/ 1780 h 2560"/>
                  <a:gd name="T30" fmla="*/ 128 w 2358"/>
                  <a:gd name="T31" fmla="*/ 2432 h 2560"/>
                  <a:gd name="T32" fmla="*/ 1792 w 2358"/>
                  <a:gd name="T33" fmla="*/ 1232 h 2560"/>
                  <a:gd name="T34" fmla="*/ 1742 w 2358"/>
                  <a:gd name="T35" fmla="*/ 1238 h 2560"/>
                  <a:gd name="T36" fmla="*/ 1602 w 2358"/>
                  <a:gd name="T37" fmla="*/ 1284 h 2560"/>
                  <a:gd name="T38" fmla="*/ 1484 w 2358"/>
                  <a:gd name="T39" fmla="*/ 1364 h 2560"/>
                  <a:gd name="T40" fmla="*/ 1390 w 2358"/>
                  <a:gd name="T41" fmla="*/ 1474 h 2560"/>
                  <a:gd name="T42" fmla="*/ 1330 w 2358"/>
                  <a:gd name="T43" fmla="*/ 1606 h 2560"/>
                  <a:gd name="T44" fmla="*/ 1310 w 2358"/>
                  <a:gd name="T45" fmla="*/ 1704 h 2560"/>
                  <a:gd name="T46" fmla="*/ 1308 w 2358"/>
                  <a:gd name="T47" fmla="*/ 1754 h 2560"/>
                  <a:gd name="T48" fmla="*/ 1314 w 2358"/>
                  <a:gd name="T49" fmla="*/ 1830 h 2560"/>
                  <a:gd name="T50" fmla="*/ 1346 w 2358"/>
                  <a:gd name="T51" fmla="*/ 1950 h 2560"/>
                  <a:gd name="T52" fmla="*/ 1416 w 2358"/>
                  <a:gd name="T53" fmla="*/ 2074 h 2560"/>
                  <a:gd name="T54" fmla="*/ 1518 w 2358"/>
                  <a:gd name="T55" fmla="*/ 2174 h 2560"/>
                  <a:gd name="T56" fmla="*/ 1644 w 2358"/>
                  <a:gd name="T57" fmla="*/ 2244 h 2560"/>
                  <a:gd name="T58" fmla="*/ 1764 w 2358"/>
                  <a:gd name="T59" fmla="*/ 2274 h 2560"/>
                  <a:gd name="T60" fmla="*/ 128 w 2358"/>
                  <a:gd name="T61" fmla="*/ 2432 h 2560"/>
                  <a:gd name="T62" fmla="*/ 1792 w 2358"/>
                  <a:gd name="T63" fmla="*/ 2150 h 2560"/>
                  <a:gd name="T64" fmla="*/ 1678 w 2358"/>
                  <a:gd name="T65" fmla="*/ 2120 h 2560"/>
                  <a:gd name="T66" fmla="*/ 1580 w 2358"/>
                  <a:gd name="T67" fmla="*/ 2062 h 2560"/>
                  <a:gd name="T68" fmla="*/ 1504 w 2358"/>
                  <a:gd name="T69" fmla="*/ 1976 h 2560"/>
                  <a:gd name="T70" fmla="*/ 1454 w 2358"/>
                  <a:gd name="T71" fmla="*/ 1872 h 2560"/>
                  <a:gd name="T72" fmla="*/ 1436 w 2358"/>
                  <a:gd name="T73" fmla="*/ 1754 h 2560"/>
                  <a:gd name="T74" fmla="*/ 1444 w 2358"/>
                  <a:gd name="T75" fmla="*/ 1674 h 2560"/>
                  <a:gd name="T76" fmla="*/ 1484 w 2358"/>
                  <a:gd name="T77" fmla="*/ 1566 h 2560"/>
                  <a:gd name="T78" fmla="*/ 1552 w 2358"/>
                  <a:gd name="T79" fmla="*/ 1474 h 2560"/>
                  <a:gd name="T80" fmla="*/ 1644 w 2358"/>
                  <a:gd name="T81" fmla="*/ 1406 h 2560"/>
                  <a:gd name="T82" fmla="*/ 1754 w 2358"/>
                  <a:gd name="T83" fmla="*/ 1366 h 2560"/>
                  <a:gd name="T84" fmla="*/ 1834 w 2358"/>
                  <a:gd name="T85" fmla="*/ 1358 h 2560"/>
                  <a:gd name="T86" fmla="*/ 1950 w 2358"/>
                  <a:gd name="T87" fmla="*/ 1376 h 2560"/>
                  <a:gd name="T88" fmla="*/ 2054 w 2358"/>
                  <a:gd name="T89" fmla="*/ 1426 h 2560"/>
                  <a:gd name="T90" fmla="*/ 2140 w 2358"/>
                  <a:gd name="T91" fmla="*/ 1502 h 2560"/>
                  <a:gd name="T92" fmla="*/ 2198 w 2358"/>
                  <a:gd name="T93" fmla="*/ 1600 h 2560"/>
                  <a:gd name="T94" fmla="*/ 2228 w 2358"/>
                  <a:gd name="T95" fmla="*/ 1714 h 2560"/>
                  <a:gd name="T96" fmla="*/ 2228 w 2358"/>
                  <a:gd name="T97" fmla="*/ 1796 h 2560"/>
                  <a:gd name="T98" fmla="*/ 2198 w 2358"/>
                  <a:gd name="T99" fmla="*/ 1910 h 2560"/>
                  <a:gd name="T100" fmla="*/ 2140 w 2358"/>
                  <a:gd name="T101" fmla="*/ 2008 h 2560"/>
                  <a:gd name="T102" fmla="*/ 2054 w 2358"/>
                  <a:gd name="T103" fmla="*/ 2084 h 2560"/>
                  <a:gd name="T104" fmla="*/ 1950 w 2358"/>
                  <a:gd name="T105" fmla="*/ 2134 h 2560"/>
                  <a:gd name="T106" fmla="*/ 1834 w 2358"/>
                  <a:gd name="T107" fmla="*/ 215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8" h="2560">
                    <a:moveTo>
                      <a:pt x="2358" y="1754"/>
                    </a:moveTo>
                    <a:lnTo>
                      <a:pt x="2358" y="1754"/>
                    </a:lnTo>
                    <a:lnTo>
                      <a:pt x="2356" y="1706"/>
                    </a:lnTo>
                    <a:lnTo>
                      <a:pt x="2350" y="1660"/>
                    </a:lnTo>
                    <a:lnTo>
                      <a:pt x="2338" y="1614"/>
                    </a:lnTo>
                    <a:lnTo>
                      <a:pt x="2324" y="1570"/>
                    </a:lnTo>
                    <a:lnTo>
                      <a:pt x="2306" y="1528"/>
                    </a:lnTo>
                    <a:lnTo>
                      <a:pt x="2286" y="1488"/>
                    </a:lnTo>
                    <a:lnTo>
                      <a:pt x="2260" y="1450"/>
                    </a:lnTo>
                    <a:lnTo>
                      <a:pt x="2232" y="1414"/>
                    </a:lnTo>
                    <a:lnTo>
                      <a:pt x="2202" y="1382"/>
                    </a:lnTo>
                    <a:lnTo>
                      <a:pt x="2168" y="1352"/>
                    </a:lnTo>
                    <a:lnTo>
                      <a:pt x="2132" y="1324"/>
                    </a:lnTo>
                    <a:lnTo>
                      <a:pt x="2094" y="1300"/>
                    </a:lnTo>
                    <a:lnTo>
                      <a:pt x="2054" y="1278"/>
                    </a:lnTo>
                    <a:lnTo>
                      <a:pt x="2010" y="1262"/>
                    </a:lnTo>
                    <a:lnTo>
                      <a:pt x="1966" y="1248"/>
                    </a:lnTo>
                    <a:lnTo>
                      <a:pt x="1920" y="1238"/>
                    </a:lnTo>
                    <a:lnTo>
                      <a:pt x="1920" y="0"/>
                    </a:lnTo>
                    <a:lnTo>
                      <a:pt x="0" y="0"/>
                    </a:lnTo>
                    <a:lnTo>
                      <a:pt x="0" y="2560"/>
                    </a:lnTo>
                    <a:lnTo>
                      <a:pt x="1906" y="2560"/>
                    </a:lnTo>
                    <a:lnTo>
                      <a:pt x="1916" y="2280"/>
                    </a:lnTo>
                    <a:lnTo>
                      <a:pt x="1866" y="2278"/>
                    </a:lnTo>
                    <a:lnTo>
                      <a:pt x="1866" y="2278"/>
                    </a:lnTo>
                    <a:lnTo>
                      <a:pt x="1892" y="2276"/>
                    </a:lnTo>
                    <a:lnTo>
                      <a:pt x="1916" y="2272"/>
                    </a:lnTo>
                    <a:lnTo>
                      <a:pt x="1942" y="2268"/>
                    </a:lnTo>
                    <a:lnTo>
                      <a:pt x="1966" y="2262"/>
                    </a:lnTo>
                    <a:lnTo>
                      <a:pt x="2012" y="2248"/>
                    </a:lnTo>
                    <a:lnTo>
                      <a:pt x="2058" y="2228"/>
                    </a:lnTo>
                    <a:lnTo>
                      <a:pt x="2102" y="2206"/>
                    </a:lnTo>
                    <a:lnTo>
                      <a:pt x="2142" y="2178"/>
                    </a:lnTo>
                    <a:lnTo>
                      <a:pt x="2180" y="2148"/>
                    </a:lnTo>
                    <a:lnTo>
                      <a:pt x="2214" y="2114"/>
                    </a:lnTo>
                    <a:lnTo>
                      <a:pt x="2246" y="2078"/>
                    </a:lnTo>
                    <a:lnTo>
                      <a:pt x="2274" y="2038"/>
                    </a:lnTo>
                    <a:lnTo>
                      <a:pt x="2300" y="1996"/>
                    </a:lnTo>
                    <a:lnTo>
                      <a:pt x="2320" y="1952"/>
                    </a:lnTo>
                    <a:lnTo>
                      <a:pt x="2336" y="1906"/>
                    </a:lnTo>
                    <a:lnTo>
                      <a:pt x="2342" y="1882"/>
                    </a:lnTo>
                    <a:lnTo>
                      <a:pt x="2348" y="1856"/>
                    </a:lnTo>
                    <a:lnTo>
                      <a:pt x="2352" y="1832"/>
                    </a:lnTo>
                    <a:lnTo>
                      <a:pt x="2356" y="1806"/>
                    </a:lnTo>
                    <a:lnTo>
                      <a:pt x="2358" y="1780"/>
                    </a:lnTo>
                    <a:lnTo>
                      <a:pt x="2358" y="1754"/>
                    </a:lnTo>
                    <a:lnTo>
                      <a:pt x="2358" y="1754"/>
                    </a:lnTo>
                    <a:close/>
                    <a:moveTo>
                      <a:pt x="128" y="2432"/>
                    </a:moveTo>
                    <a:lnTo>
                      <a:pt x="128" y="128"/>
                    </a:lnTo>
                    <a:lnTo>
                      <a:pt x="1792" y="128"/>
                    </a:lnTo>
                    <a:lnTo>
                      <a:pt x="1792" y="1232"/>
                    </a:lnTo>
                    <a:lnTo>
                      <a:pt x="1792" y="1232"/>
                    </a:lnTo>
                    <a:lnTo>
                      <a:pt x="1768" y="1234"/>
                    </a:lnTo>
                    <a:lnTo>
                      <a:pt x="1742" y="1238"/>
                    </a:lnTo>
                    <a:lnTo>
                      <a:pt x="1694" y="1250"/>
                    </a:lnTo>
                    <a:lnTo>
                      <a:pt x="1648" y="1264"/>
                    </a:lnTo>
                    <a:lnTo>
                      <a:pt x="1602" y="1284"/>
                    </a:lnTo>
                    <a:lnTo>
                      <a:pt x="1560" y="1306"/>
                    </a:lnTo>
                    <a:lnTo>
                      <a:pt x="1520" y="1334"/>
                    </a:lnTo>
                    <a:lnTo>
                      <a:pt x="1484" y="1364"/>
                    </a:lnTo>
                    <a:lnTo>
                      <a:pt x="1448" y="1398"/>
                    </a:lnTo>
                    <a:lnTo>
                      <a:pt x="1418" y="1434"/>
                    </a:lnTo>
                    <a:lnTo>
                      <a:pt x="1390" y="1474"/>
                    </a:lnTo>
                    <a:lnTo>
                      <a:pt x="1366" y="1516"/>
                    </a:lnTo>
                    <a:lnTo>
                      <a:pt x="1346" y="1560"/>
                    </a:lnTo>
                    <a:lnTo>
                      <a:pt x="1330" y="1606"/>
                    </a:lnTo>
                    <a:lnTo>
                      <a:pt x="1318" y="1654"/>
                    </a:lnTo>
                    <a:lnTo>
                      <a:pt x="1314" y="1678"/>
                    </a:lnTo>
                    <a:lnTo>
                      <a:pt x="1310" y="1704"/>
                    </a:lnTo>
                    <a:lnTo>
                      <a:pt x="1308" y="1730"/>
                    </a:lnTo>
                    <a:lnTo>
                      <a:pt x="1308" y="1754"/>
                    </a:lnTo>
                    <a:lnTo>
                      <a:pt x="1308" y="1754"/>
                    </a:lnTo>
                    <a:lnTo>
                      <a:pt x="1308" y="1780"/>
                    </a:lnTo>
                    <a:lnTo>
                      <a:pt x="1310" y="1806"/>
                    </a:lnTo>
                    <a:lnTo>
                      <a:pt x="1314" y="1830"/>
                    </a:lnTo>
                    <a:lnTo>
                      <a:pt x="1318" y="1856"/>
                    </a:lnTo>
                    <a:lnTo>
                      <a:pt x="1330" y="1904"/>
                    </a:lnTo>
                    <a:lnTo>
                      <a:pt x="1346" y="1950"/>
                    </a:lnTo>
                    <a:lnTo>
                      <a:pt x="1366" y="1994"/>
                    </a:lnTo>
                    <a:lnTo>
                      <a:pt x="1390" y="2034"/>
                    </a:lnTo>
                    <a:lnTo>
                      <a:pt x="1416" y="2074"/>
                    </a:lnTo>
                    <a:lnTo>
                      <a:pt x="1448" y="2110"/>
                    </a:lnTo>
                    <a:lnTo>
                      <a:pt x="1482" y="2144"/>
                    </a:lnTo>
                    <a:lnTo>
                      <a:pt x="1518" y="2174"/>
                    </a:lnTo>
                    <a:lnTo>
                      <a:pt x="1558" y="2202"/>
                    </a:lnTo>
                    <a:lnTo>
                      <a:pt x="1600" y="2224"/>
                    </a:lnTo>
                    <a:lnTo>
                      <a:pt x="1644" y="2244"/>
                    </a:lnTo>
                    <a:lnTo>
                      <a:pt x="1690" y="2260"/>
                    </a:lnTo>
                    <a:lnTo>
                      <a:pt x="1738" y="2270"/>
                    </a:lnTo>
                    <a:lnTo>
                      <a:pt x="1764" y="2274"/>
                    </a:lnTo>
                    <a:lnTo>
                      <a:pt x="1788" y="2278"/>
                    </a:lnTo>
                    <a:lnTo>
                      <a:pt x="1782" y="2432"/>
                    </a:lnTo>
                    <a:lnTo>
                      <a:pt x="128" y="2432"/>
                    </a:lnTo>
                    <a:close/>
                    <a:moveTo>
                      <a:pt x="1834" y="2152"/>
                    </a:moveTo>
                    <a:lnTo>
                      <a:pt x="1834" y="2152"/>
                    </a:lnTo>
                    <a:lnTo>
                      <a:pt x="1792" y="2150"/>
                    </a:lnTo>
                    <a:lnTo>
                      <a:pt x="1754" y="2144"/>
                    </a:lnTo>
                    <a:lnTo>
                      <a:pt x="1716" y="2134"/>
                    </a:lnTo>
                    <a:lnTo>
                      <a:pt x="1678" y="2120"/>
                    </a:lnTo>
                    <a:lnTo>
                      <a:pt x="1644" y="2104"/>
                    </a:lnTo>
                    <a:lnTo>
                      <a:pt x="1612" y="2084"/>
                    </a:lnTo>
                    <a:lnTo>
                      <a:pt x="1580" y="2062"/>
                    </a:lnTo>
                    <a:lnTo>
                      <a:pt x="1552" y="2036"/>
                    </a:lnTo>
                    <a:lnTo>
                      <a:pt x="1526" y="2008"/>
                    </a:lnTo>
                    <a:lnTo>
                      <a:pt x="1504" y="1976"/>
                    </a:lnTo>
                    <a:lnTo>
                      <a:pt x="1484" y="1944"/>
                    </a:lnTo>
                    <a:lnTo>
                      <a:pt x="1468" y="1910"/>
                    </a:lnTo>
                    <a:lnTo>
                      <a:pt x="1454" y="1872"/>
                    </a:lnTo>
                    <a:lnTo>
                      <a:pt x="1444" y="1834"/>
                    </a:lnTo>
                    <a:lnTo>
                      <a:pt x="1438" y="1796"/>
                    </a:lnTo>
                    <a:lnTo>
                      <a:pt x="1436" y="1754"/>
                    </a:lnTo>
                    <a:lnTo>
                      <a:pt x="1436" y="1754"/>
                    </a:lnTo>
                    <a:lnTo>
                      <a:pt x="1438" y="1714"/>
                    </a:lnTo>
                    <a:lnTo>
                      <a:pt x="1444" y="1674"/>
                    </a:lnTo>
                    <a:lnTo>
                      <a:pt x="1454" y="1636"/>
                    </a:lnTo>
                    <a:lnTo>
                      <a:pt x="1468" y="1600"/>
                    </a:lnTo>
                    <a:lnTo>
                      <a:pt x="1484" y="1566"/>
                    </a:lnTo>
                    <a:lnTo>
                      <a:pt x="1504" y="1534"/>
                    </a:lnTo>
                    <a:lnTo>
                      <a:pt x="1526" y="1502"/>
                    </a:lnTo>
                    <a:lnTo>
                      <a:pt x="1552" y="1474"/>
                    </a:lnTo>
                    <a:lnTo>
                      <a:pt x="1580" y="1448"/>
                    </a:lnTo>
                    <a:lnTo>
                      <a:pt x="1612" y="1426"/>
                    </a:lnTo>
                    <a:lnTo>
                      <a:pt x="1644" y="1406"/>
                    </a:lnTo>
                    <a:lnTo>
                      <a:pt x="1678" y="1390"/>
                    </a:lnTo>
                    <a:lnTo>
                      <a:pt x="1716" y="1376"/>
                    </a:lnTo>
                    <a:lnTo>
                      <a:pt x="1754" y="1366"/>
                    </a:lnTo>
                    <a:lnTo>
                      <a:pt x="1792" y="1360"/>
                    </a:lnTo>
                    <a:lnTo>
                      <a:pt x="1834" y="1358"/>
                    </a:lnTo>
                    <a:lnTo>
                      <a:pt x="1834" y="1358"/>
                    </a:lnTo>
                    <a:lnTo>
                      <a:pt x="1874" y="1360"/>
                    </a:lnTo>
                    <a:lnTo>
                      <a:pt x="1912" y="1366"/>
                    </a:lnTo>
                    <a:lnTo>
                      <a:pt x="1950" y="1376"/>
                    </a:lnTo>
                    <a:lnTo>
                      <a:pt x="1988" y="1390"/>
                    </a:lnTo>
                    <a:lnTo>
                      <a:pt x="2022" y="1406"/>
                    </a:lnTo>
                    <a:lnTo>
                      <a:pt x="2054" y="1426"/>
                    </a:lnTo>
                    <a:lnTo>
                      <a:pt x="2086" y="1448"/>
                    </a:lnTo>
                    <a:lnTo>
                      <a:pt x="2114" y="1474"/>
                    </a:lnTo>
                    <a:lnTo>
                      <a:pt x="2140" y="1502"/>
                    </a:lnTo>
                    <a:lnTo>
                      <a:pt x="2162" y="1534"/>
                    </a:lnTo>
                    <a:lnTo>
                      <a:pt x="2182" y="1566"/>
                    </a:lnTo>
                    <a:lnTo>
                      <a:pt x="2198" y="1600"/>
                    </a:lnTo>
                    <a:lnTo>
                      <a:pt x="2212" y="1636"/>
                    </a:lnTo>
                    <a:lnTo>
                      <a:pt x="2222" y="1674"/>
                    </a:lnTo>
                    <a:lnTo>
                      <a:pt x="2228" y="1714"/>
                    </a:lnTo>
                    <a:lnTo>
                      <a:pt x="2230" y="1754"/>
                    </a:lnTo>
                    <a:lnTo>
                      <a:pt x="2230" y="1754"/>
                    </a:lnTo>
                    <a:lnTo>
                      <a:pt x="2228" y="1796"/>
                    </a:lnTo>
                    <a:lnTo>
                      <a:pt x="2222" y="1834"/>
                    </a:lnTo>
                    <a:lnTo>
                      <a:pt x="2212" y="1872"/>
                    </a:lnTo>
                    <a:lnTo>
                      <a:pt x="2198" y="1910"/>
                    </a:lnTo>
                    <a:lnTo>
                      <a:pt x="2182" y="1944"/>
                    </a:lnTo>
                    <a:lnTo>
                      <a:pt x="2162" y="1976"/>
                    </a:lnTo>
                    <a:lnTo>
                      <a:pt x="2140" y="2008"/>
                    </a:lnTo>
                    <a:lnTo>
                      <a:pt x="2114" y="2036"/>
                    </a:lnTo>
                    <a:lnTo>
                      <a:pt x="2086" y="2062"/>
                    </a:lnTo>
                    <a:lnTo>
                      <a:pt x="2054" y="2084"/>
                    </a:lnTo>
                    <a:lnTo>
                      <a:pt x="2022" y="2104"/>
                    </a:lnTo>
                    <a:lnTo>
                      <a:pt x="1988" y="2120"/>
                    </a:lnTo>
                    <a:lnTo>
                      <a:pt x="1950" y="2134"/>
                    </a:lnTo>
                    <a:lnTo>
                      <a:pt x="1912" y="2144"/>
                    </a:lnTo>
                    <a:lnTo>
                      <a:pt x="1874" y="2150"/>
                    </a:lnTo>
                    <a:lnTo>
                      <a:pt x="1834" y="2152"/>
                    </a:lnTo>
                    <a:lnTo>
                      <a:pt x="1834" y="21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6" name="Freeform 19"/>
              <p:cNvSpPr>
                <a:spLocks/>
              </p:cNvSpPr>
              <p:nvPr/>
            </p:nvSpPr>
            <p:spPr bwMode="auto">
              <a:xfrm>
                <a:off x="8856663" y="3752850"/>
                <a:ext cx="669925" cy="625475"/>
              </a:xfrm>
              <a:custGeom>
                <a:avLst/>
                <a:gdLst>
                  <a:gd name="T0" fmla="*/ 152 w 422"/>
                  <a:gd name="T1" fmla="*/ 214 h 394"/>
                  <a:gd name="T2" fmla="*/ 80 w 422"/>
                  <a:gd name="T3" fmla="*/ 156 h 394"/>
                  <a:gd name="T4" fmla="*/ 0 w 422"/>
                  <a:gd name="T5" fmla="*/ 258 h 394"/>
                  <a:gd name="T6" fmla="*/ 174 w 422"/>
                  <a:gd name="T7" fmla="*/ 394 h 394"/>
                  <a:gd name="T8" fmla="*/ 422 w 422"/>
                  <a:gd name="T9" fmla="*/ 78 h 394"/>
                  <a:gd name="T10" fmla="*/ 320 w 422"/>
                  <a:gd name="T11" fmla="*/ 0 h 394"/>
                  <a:gd name="T12" fmla="*/ 152 w 422"/>
                  <a:gd name="T13" fmla="*/ 214 h 394"/>
                </a:gdLst>
                <a:ahLst/>
                <a:cxnLst>
                  <a:cxn ang="0">
                    <a:pos x="T0" y="T1"/>
                  </a:cxn>
                  <a:cxn ang="0">
                    <a:pos x="T2" y="T3"/>
                  </a:cxn>
                  <a:cxn ang="0">
                    <a:pos x="T4" y="T5"/>
                  </a:cxn>
                  <a:cxn ang="0">
                    <a:pos x="T6" y="T7"/>
                  </a:cxn>
                  <a:cxn ang="0">
                    <a:pos x="T8" y="T9"/>
                  </a:cxn>
                  <a:cxn ang="0">
                    <a:pos x="T10" y="T11"/>
                  </a:cxn>
                  <a:cxn ang="0">
                    <a:pos x="T12" y="T13"/>
                  </a:cxn>
                </a:cxnLst>
                <a:rect l="0" t="0" r="r" b="b"/>
                <a:pathLst>
                  <a:path w="422" h="394">
                    <a:moveTo>
                      <a:pt x="152" y="214"/>
                    </a:moveTo>
                    <a:lnTo>
                      <a:pt x="80" y="156"/>
                    </a:lnTo>
                    <a:lnTo>
                      <a:pt x="0" y="258"/>
                    </a:lnTo>
                    <a:lnTo>
                      <a:pt x="174" y="394"/>
                    </a:lnTo>
                    <a:lnTo>
                      <a:pt x="422" y="78"/>
                    </a:lnTo>
                    <a:lnTo>
                      <a:pt x="320" y="0"/>
                    </a:lnTo>
                    <a:lnTo>
                      <a:pt x="152" y="21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grpSp>
      </p:grpSp>
      <p:sp>
        <p:nvSpPr>
          <p:cNvPr id="17" name="Textfeld 16"/>
          <p:cNvSpPr txBox="1"/>
          <p:nvPr/>
        </p:nvSpPr>
        <p:spPr>
          <a:xfrm>
            <a:off x="2917913" y="1519806"/>
            <a:ext cx="3059714" cy="398746"/>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de-DE" sz="2000" b="1" i="0" u="none" strike="noStrike" kern="0" cap="none" spc="0" normalizeH="0" baseline="0" noProof="0" dirty="0">
                <a:ln>
                  <a:noFill/>
                </a:ln>
                <a:solidFill>
                  <a:prstClr val="white"/>
                </a:solidFill>
                <a:effectLst/>
                <a:uLnTx/>
                <a:uFillTx/>
                <a:latin typeface="Bosch Office Sans" pitchFamily="34" charset="0"/>
                <a:ea typeface="+mn-ea"/>
                <a:cs typeface="+mn-cs"/>
              </a:rPr>
              <a:t>Help Connect </a:t>
            </a:r>
            <a:r>
              <a:rPr kumimoji="0" lang="de-DE" sz="2000" b="0" i="0" u="none" strike="noStrike" kern="0" cap="none" spc="0" normalizeH="0" baseline="0" noProof="0" dirty="0">
                <a:ln>
                  <a:noFill/>
                </a:ln>
                <a:solidFill>
                  <a:prstClr val="white"/>
                </a:solidFill>
                <a:effectLst/>
                <a:uLnTx/>
                <a:uFillTx/>
                <a:latin typeface="Bosch Office Sans" pitchFamily="34" charset="0"/>
                <a:ea typeface="+mn-ea"/>
                <a:cs typeface="+mn-cs"/>
              </a:rPr>
              <a:t>Ecosystem</a:t>
            </a:r>
          </a:p>
        </p:txBody>
      </p:sp>
      <p:sp>
        <p:nvSpPr>
          <p:cNvPr id="18" name="Titel 1"/>
          <p:cNvSpPr txBox="1">
            <a:spLocks/>
          </p:cNvSpPr>
          <p:nvPr/>
        </p:nvSpPr>
        <p:spPr>
          <a:xfrm>
            <a:off x="259200" y="648000"/>
            <a:ext cx="10450800" cy="388800"/>
          </a:xfrm>
          <a:prstGeom prst="rect">
            <a:avLst/>
          </a:prstGeom>
        </p:spPr>
        <p:txBody>
          <a:bodyPr vert="horz" lIns="0" tIns="0" rIns="0" bIns="0" rtlCol="0" anchor="t" anchorCtr="0">
            <a:noAutofit/>
          </a:bodyPr>
          <a:lstStyle>
            <a:lvl1pPr defTabSz="914333" eaLnBrk="1" latinLnBrk="0" hangingPunct="1">
              <a:lnSpc>
                <a:spcPct val="89000"/>
              </a:lnSpc>
              <a:buNone/>
              <a:defRPr sz="2800" baseline="0">
                <a:solidFill>
                  <a:srgbClr val="0070C0"/>
                </a:solidFill>
                <a:latin typeface="+mj-lt"/>
                <a:ea typeface="+mj-ea"/>
                <a:cs typeface="+mj-cs"/>
              </a:defRPr>
            </a:lvl1pPr>
          </a:lstStyle>
          <a:p>
            <a:r>
              <a:rPr lang="en-US" dirty="0"/>
              <a:t>With our software &amp; service suite we turn them into lifesavers</a:t>
            </a:r>
          </a:p>
        </p:txBody>
      </p:sp>
      <p:sp>
        <p:nvSpPr>
          <p:cNvPr id="19" name="Textplatzhalter 2"/>
          <p:cNvSpPr txBox="1">
            <a:spLocks/>
          </p:cNvSpPr>
          <p:nvPr/>
        </p:nvSpPr>
        <p:spPr>
          <a:xfrm>
            <a:off x="259200" y="259200"/>
            <a:ext cx="10450800" cy="388800"/>
          </a:xfrm>
          <a:prstGeom prst="rect">
            <a:avLst/>
          </a:prstGeom>
        </p:spPr>
        <p:txBody>
          <a:bodyPr vert="horz" lIns="0" tIns="0" rIns="0" bIns="0" rtlCol="0">
            <a:noAutofit/>
          </a:bodyPr>
          <a:lstStyle>
            <a:lvl1pPr marL="0" indent="0" defTabSz="914333" eaLnBrk="1" latinLnBrk="0" hangingPunct="1">
              <a:lnSpc>
                <a:spcPct val="89000"/>
              </a:lnSpc>
              <a:spcBef>
                <a:spcPts val="0"/>
              </a:spcBef>
              <a:buFont typeface="Wingdings 3" panose="05040102010807070707" pitchFamily="18" charset="2"/>
              <a:buNone/>
              <a:defRPr sz="2800" kern="0" baseline="0">
                <a:latin typeface="+mn-lt"/>
              </a:defRPr>
            </a:lvl1pPr>
            <a:lvl2pPr marL="233983" indent="0" defTabSz="914333" eaLnBrk="1" latinLnBrk="0" hangingPunct="1">
              <a:lnSpc>
                <a:spcPct val="103000"/>
              </a:lnSpc>
              <a:spcBef>
                <a:spcPts val="500"/>
              </a:spcBef>
              <a:buFont typeface="Wingdings 3" panose="05040102010807070707" pitchFamily="18" charset="2"/>
              <a:buNone/>
              <a:defRPr sz="2800">
                <a:latin typeface="+mn-lt"/>
              </a:defRPr>
            </a:lvl2pPr>
            <a:lvl3pPr marL="525562" indent="0" defTabSz="914333" eaLnBrk="1" latinLnBrk="0" hangingPunct="1">
              <a:lnSpc>
                <a:spcPct val="102000"/>
              </a:lnSpc>
              <a:spcBef>
                <a:spcPts val="500"/>
              </a:spcBef>
              <a:buFont typeface="Bosch Office Sans" pitchFamily="2" charset="0"/>
              <a:buNone/>
              <a:defRPr sz="2800">
                <a:latin typeface="+mn-lt"/>
              </a:defRPr>
            </a:lvl3pPr>
            <a:lvl4pPr marL="748745" indent="0" defTabSz="914333" eaLnBrk="1" latinLnBrk="0" hangingPunct="1">
              <a:lnSpc>
                <a:spcPct val="103000"/>
              </a:lnSpc>
              <a:spcBef>
                <a:spcPts val="500"/>
              </a:spcBef>
              <a:buFont typeface="Bosch Office Sans" pitchFamily="2" charset="0"/>
              <a:buNone/>
              <a:defRPr sz="2800">
                <a:latin typeface="+mn-lt"/>
              </a:defRPr>
            </a:lvl4pPr>
            <a:lvl5pPr marL="748745" indent="0" defTabSz="914333" eaLnBrk="1" latinLnBrk="0" hangingPunct="1">
              <a:lnSpc>
                <a:spcPct val="103000"/>
              </a:lnSpc>
              <a:spcBef>
                <a:spcPts val="500"/>
              </a:spcBef>
              <a:buFont typeface="Bosch Office Sans" pitchFamily="2" charset="0"/>
              <a:buNone/>
              <a:defRPr sz="28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dirty="0"/>
              <a:t>Our partners provide connected things</a:t>
            </a:r>
            <a:endParaRPr lang="de-DE" dirty="0"/>
          </a:p>
        </p:txBody>
      </p:sp>
      <p:sp>
        <p:nvSpPr>
          <p:cNvPr id="22" name="Ellipse 21"/>
          <p:cNvSpPr/>
          <p:nvPr/>
        </p:nvSpPr>
        <p:spPr>
          <a:xfrm>
            <a:off x="852423" y="3101340"/>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1" name="Grafik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2871" y="3069356"/>
            <a:ext cx="504000" cy="504000"/>
          </a:xfrm>
          <a:prstGeom prst="rect">
            <a:avLst/>
          </a:prstGeom>
        </p:spPr>
      </p:pic>
      <p:sp>
        <p:nvSpPr>
          <p:cNvPr id="24" name="Ellipse 23"/>
          <p:cNvSpPr/>
          <p:nvPr/>
        </p:nvSpPr>
        <p:spPr>
          <a:xfrm>
            <a:off x="1163465" y="3628200"/>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3" name="Grafik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426" y="3701014"/>
            <a:ext cx="384973" cy="384973"/>
          </a:xfrm>
          <a:prstGeom prst="rect">
            <a:avLst/>
          </a:prstGeom>
        </p:spPr>
      </p:pic>
      <p:sp>
        <p:nvSpPr>
          <p:cNvPr id="26" name="Ellipse 25"/>
          <p:cNvSpPr/>
          <p:nvPr/>
        </p:nvSpPr>
        <p:spPr>
          <a:xfrm>
            <a:off x="853838" y="2501414"/>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404" y="2538267"/>
            <a:ext cx="474934" cy="474934"/>
          </a:xfrm>
          <a:prstGeom prst="rect">
            <a:avLst/>
          </a:prstGeom>
        </p:spPr>
      </p:pic>
      <p:sp>
        <p:nvSpPr>
          <p:cNvPr id="28" name="Ellipse 27"/>
          <p:cNvSpPr/>
          <p:nvPr/>
        </p:nvSpPr>
        <p:spPr>
          <a:xfrm>
            <a:off x="1134871" y="1963931"/>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7" name="Grafik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0382" y="1991174"/>
            <a:ext cx="453873" cy="453873"/>
          </a:xfrm>
          <a:prstGeom prst="rect">
            <a:avLst/>
          </a:prstGeom>
        </p:spPr>
      </p:pic>
    </p:spTree>
    <p:extLst>
      <p:ext uri="{BB962C8B-B14F-4D97-AF65-F5344CB8AC3E}">
        <p14:creationId xmlns:p14="http://schemas.microsoft.com/office/powerpoint/2010/main" val="183026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51982" indent="-251982"/>
            <a:r>
              <a:rPr lang="en-US" dirty="0">
                <a:solidFill>
                  <a:srgbClr val="7E0808"/>
                </a:solidFill>
                <a:latin typeface="Bosch Office Sans" panose="00000500000000000000" pitchFamily="50" charset="0"/>
              </a:rPr>
              <a:t>Summary of today’s offer, value proposition and USPs</a:t>
            </a:r>
          </a:p>
        </p:txBody>
      </p:sp>
      <p:sp>
        <p:nvSpPr>
          <p:cNvPr id="3" name="Text Placeholder 2"/>
          <p:cNvSpPr>
            <a:spLocks noGrp="1"/>
          </p:cNvSpPr>
          <p:nvPr>
            <p:ph type="body" sz="quarter" idx="15"/>
          </p:nvPr>
        </p:nvSpPr>
        <p:spPr/>
        <p:txBody>
          <a:bodyPr/>
          <a:lstStyle/>
          <a:p>
            <a:pPr marL="251982" indent="-251982"/>
            <a:r>
              <a:rPr lang="en-US" dirty="0">
                <a:latin typeface="Bosch Office Sans" panose="00000500000000000000" pitchFamily="50" charset="0"/>
              </a:rPr>
              <a:t>Our core product is Help Connect </a:t>
            </a:r>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27" name="Freihandform: Form 26">
            <a:extLst>
              <a:ext uri="{FF2B5EF4-FFF2-40B4-BE49-F238E27FC236}">
                <a16:creationId xmlns:a16="http://schemas.microsoft.com/office/drawing/2014/main" id="{352C4E53-4716-41C9-BED5-CA343F9955EC}"/>
              </a:ext>
            </a:extLst>
          </p:cNvPr>
          <p:cNvSpPr/>
          <p:nvPr/>
        </p:nvSpPr>
        <p:spPr>
          <a:xfrm rot="10800000">
            <a:off x="5095979" y="1295400"/>
            <a:ext cx="3087069" cy="4114800"/>
          </a:xfrm>
          <a:custGeom>
            <a:avLst/>
            <a:gdLst>
              <a:gd name="connsiteX0" fmla="*/ 2918460 w 3087069"/>
              <a:gd name="connsiteY0" fmla="*/ 4114800 h 4114800"/>
              <a:gd name="connsiteX1" fmla="*/ 2505811 w 3087069"/>
              <a:gd name="connsiteY1" fmla="*/ 4114800 h 4114800"/>
              <a:gd name="connsiteX2" fmla="*/ 412649 w 3087069"/>
              <a:gd name="connsiteY2" fmla="*/ 4114800 h 4114800"/>
              <a:gd name="connsiteX3" fmla="*/ 0 w 3087069"/>
              <a:gd name="connsiteY3" fmla="*/ 4114800 h 4114800"/>
              <a:gd name="connsiteX4" fmla="*/ 168610 w 3087069"/>
              <a:gd name="connsiteY4" fmla="*/ 0 h 4114800"/>
              <a:gd name="connsiteX5" fmla="*/ 3087069 w 3087069"/>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069" h="4114800">
                <a:moveTo>
                  <a:pt x="2918460" y="4114800"/>
                </a:moveTo>
                <a:lnTo>
                  <a:pt x="2505811" y="4114800"/>
                </a:lnTo>
                <a:lnTo>
                  <a:pt x="412649" y="4114800"/>
                </a:lnTo>
                <a:lnTo>
                  <a:pt x="0" y="4114800"/>
                </a:lnTo>
                <a:lnTo>
                  <a:pt x="168610" y="0"/>
                </a:lnTo>
                <a:lnTo>
                  <a:pt x="3087069" y="0"/>
                </a:lnTo>
                <a:close/>
              </a:path>
            </a:pathLst>
          </a:custGeom>
          <a:gradFill>
            <a:gsLst>
              <a:gs pos="0">
                <a:srgbClr val="E20015">
                  <a:alpha val="56000"/>
                </a:srgbClr>
              </a:gs>
              <a:gs pos="91000">
                <a:srgbClr val="E20015"/>
              </a:gs>
            </a:gsLst>
            <a:lin ang="16200000" scaled="1"/>
          </a:gra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5" name="Freihandform: Form 24">
            <a:extLst>
              <a:ext uri="{FF2B5EF4-FFF2-40B4-BE49-F238E27FC236}">
                <a16:creationId xmlns:a16="http://schemas.microsoft.com/office/drawing/2014/main" id="{31C0BF52-EA39-4336-9693-61EB5AD59C03}"/>
              </a:ext>
            </a:extLst>
          </p:cNvPr>
          <p:cNvSpPr/>
          <p:nvPr/>
        </p:nvSpPr>
        <p:spPr>
          <a:xfrm rot="10800000">
            <a:off x="257174" y="1295400"/>
            <a:ext cx="4872266" cy="4114800"/>
          </a:xfrm>
          <a:custGeom>
            <a:avLst/>
            <a:gdLst>
              <a:gd name="connsiteX0" fmla="*/ 5129441 w 5129441"/>
              <a:gd name="connsiteY0" fmla="*/ 4114800 h 4114800"/>
              <a:gd name="connsiteX1" fmla="*/ 4597626 w 5129441"/>
              <a:gd name="connsiteY1" fmla="*/ 4114800 h 4114800"/>
              <a:gd name="connsiteX2" fmla="*/ 531815 w 5129441"/>
              <a:gd name="connsiteY2" fmla="*/ 4114800 h 4114800"/>
              <a:gd name="connsiteX3" fmla="*/ 0 w 5129441"/>
              <a:gd name="connsiteY3" fmla="*/ 4114800 h 4114800"/>
              <a:gd name="connsiteX4" fmla="*/ 168609 w 5129441"/>
              <a:gd name="connsiteY4" fmla="*/ 0 h 4114800"/>
              <a:gd name="connsiteX5" fmla="*/ 5129441 w 5129441"/>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9441" h="4114800">
                <a:moveTo>
                  <a:pt x="5129441" y="4114800"/>
                </a:moveTo>
                <a:lnTo>
                  <a:pt x="4597626" y="4114800"/>
                </a:lnTo>
                <a:lnTo>
                  <a:pt x="531815" y="4114800"/>
                </a:lnTo>
                <a:lnTo>
                  <a:pt x="0" y="4114800"/>
                </a:lnTo>
                <a:lnTo>
                  <a:pt x="168609" y="0"/>
                </a:lnTo>
                <a:lnTo>
                  <a:pt x="5129441" y="0"/>
                </a:lnTo>
                <a:close/>
              </a:path>
            </a:pathLst>
          </a:custGeom>
          <a:gradFill flip="none" rotWithShape="1">
            <a:gsLst>
              <a:gs pos="4000">
                <a:srgbClr val="E20015"/>
              </a:gs>
              <a:gs pos="92000">
                <a:srgbClr val="A70163"/>
              </a:gs>
            </a:gsLst>
            <a:lin ang="16200000" scaled="1"/>
            <a:tileRect/>
          </a:gra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0" name="Rectangle 17">
            <a:extLst>
              <a:ext uri="{FF2B5EF4-FFF2-40B4-BE49-F238E27FC236}">
                <a16:creationId xmlns:a16="http://schemas.microsoft.com/office/drawing/2014/main" id="{E9F118B6-17B4-4DC9-9299-9B0ED4873CC5}"/>
              </a:ext>
            </a:extLst>
          </p:cNvPr>
          <p:cNvSpPr/>
          <p:nvPr/>
        </p:nvSpPr>
        <p:spPr>
          <a:xfrm>
            <a:off x="971208" y="1421929"/>
            <a:ext cx="4008120" cy="800219"/>
          </a:xfrm>
          <a:prstGeom prst="rect">
            <a:avLst/>
          </a:prstGeom>
        </p:spPr>
        <p:txBody>
          <a:bodyPr wrap="square" lIns="0" tIns="0" rIns="0" bIns="0">
            <a:spAutoFit/>
          </a:bodyPr>
          <a:lstStyle/>
          <a:p>
            <a:pPr>
              <a:spcBef>
                <a:spcPts val="600"/>
              </a:spcBef>
              <a:spcAft>
                <a:spcPts val="600"/>
              </a:spcAft>
              <a:buClr>
                <a:schemeClr val="accent1"/>
              </a:buClr>
            </a:pPr>
            <a:r>
              <a:rPr lang="en-US" sz="1400" b="1" i="1" dirty="0">
                <a:solidFill>
                  <a:schemeClr val="bg1"/>
                </a:solidFill>
              </a:rPr>
              <a:t>Help Connect </a:t>
            </a:r>
            <a:br>
              <a:rPr lang="en-US" sz="1400" b="1" i="1" dirty="0">
                <a:solidFill>
                  <a:schemeClr val="bg1"/>
                </a:solidFill>
              </a:rPr>
            </a:br>
            <a:r>
              <a:rPr lang="en-US" sz="1400" i="1" dirty="0">
                <a:solidFill>
                  <a:schemeClr val="bg1"/>
                </a:solidFill>
              </a:rPr>
              <a:t>– the smart emergency call for the IoT</a:t>
            </a:r>
          </a:p>
          <a:p>
            <a:pPr>
              <a:spcBef>
                <a:spcPts val="600"/>
              </a:spcBef>
              <a:spcAft>
                <a:spcPts val="600"/>
              </a:spcAft>
              <a:buClr>
                <a:schemeClr val="accent1"/>
              </a:buClr>
            </a:pPr>
            <a:endParaRPr lang="en-US" sz="1400" i="1" dirty="0">
              <a:solidFill>
                <a:schemeClr val="bg1"/>
              </a:solidFill>
            </a:endParaRPr>
          </a:p>
        </p:txBody>
      </p:sp>
      <p:sp>
        <p:nvSpPr>
          <p:cNvPr id="41" name="Rectangle 17">
            <a:extLst>
              <a:ext uri="{FF2B5EF4-FFF2-40B4-BE49-F238E27FC236}">
                <a16:creationId xmlns:a16="http://schemas.microsoft.com/office/drawing/2014/main" id="{945DE7B3-9662-4EBE-91C0-6297D4F15243}"/>
              </a:ext>
            </a:extLst>
          </p:cNvPr>
          <p:cNvSpPr/>
          <p:nvPr/>
        </p:nvSpPr>
        <p:spPr>
          <a:xfrm>
            <a:off x="390182" y="2319935"/>
            <a:ext cx="4287117" cy="2843407"/>
          </a:xfrm>
          <a:prstGeom prst="rect">
            <a:avLst/>
          </a:prstGeom>
        </p:spPr>
        <p:txBody>
          <a:bodyPr wrap="square" lIns="0" tIns="0" rIns="0" bIns="0">
            <a:spAutoFit/>
          </a:bodyPr>
          <a:lstStyle/>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Automatic detection of emergencies via products, sensors and smart algorithms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Automatic call setup to Help Connect Assistants incl. transfer of user, device, location &amp; severity data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Organization of rescue aid on site with professional services (‘112’), complemented via personal community support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Enabling personal safety across different products and domains (car, motorbike, e-bike/ bike, home) with one central user access and safe data storage</a:t>
            </a:r>
          </a:p>
          <a:p>
            <a:pPr marL="0" marR="0" lvl="1" algn="l" defTabSz="914333" rtl="0" eaLnBrk="1" fontAlgn="auto" latinLnBrk="0" hangingPunct="1">
              <a:lnSpc>
                <a:spcPct val="107000"/>
              </a:lnSpc>
              <a:spcBef>
                <a:spcPts val="0"/>
              </a:spcBef>
              <a:spcAft>
                <a:spcPts val="600"/>
              </a:spcAft>
              <a:buClrTx/>
              <a:buSzTx/>
              <a:tabLst/>
              <a:defRPr/>
            </a:pPr>
            <a:endParaRPr kumimoji="0" lang="en-US" sz="1400" i="0" u="none" strike="noStrike" kern="0" cap="none" spc="0" normalizeH="0" baseline="0" noProof="0" dirty="0">
              <a:ln>
                <a:noFill/>
              </a:ln>
              <a:solidFill>
                <a:schemeClr val="bg1"/>
              </a:solidFill>
              <a:effectLst/>
              <a:uLnTx/>
              <a:uFillTx/>
              <a:latin typeface="Bosch Office Sans"/>
              <a:ea typeface="+mn-ea"/>
              <a:cs typeface="+mn-cs"/>
            </a:endParaRPr>
          </a:p>
        </p:txBody>
      </p:sp>
      <p:cxnSp>
        <p:nvCxnSpPr>
          <p:cNvPr id="47" name="Gerader Verbinder 46">
            <a:extLst>
              <a:ext uri="{FF2B5EF4-FFF2-40B4-BE49-F238E27FC236}">
                <a16:creationId xmlns:a16="http://schemas.microsoft.com/office/drawing/2014/main" id="{C4007DF1-7C14-4C45-AE5D-3938E0B637E6}"/>
              </a:ext>
            </a:extLst>
          </p:cNvPr>
          <p:cNvCxnSpPr>
            <a:cxnSpLocks/>
          </p:cNvCxnSpPr>
          <p:nvPr/>
        </p:nvCxnSpPr>
        <p:spPr>
          <a:xfrm>
            <a:off x="390182" y="5219700"/>
            <a:ext cx="43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
            <a:extLst>
              <a:ext uri="{FF2B5EF4-FFF2-40B4-BE49-F238E27FC236}">
                <a16:creationId xmlns:a16="http://schemas.microsoft.com/office/drawing/2014/main" id="{A6ACF91E-C6EC-4870-B8A5-AD0C52FE563F}"/>
              </a:ext>
            </a:extLst>
          </p:cNvPr>
          <p:cNvSpPr txBox="1"/>
          <p:nvPr/>
        </p:nvSpPr>
        <p:spPr>
          <a:xfrm>
            <a:off x="1953513" y="5033810"/>
            <a:ext cx="1265337" cy="349702"/>
          </a:xfrm>
          <a:prstGeom prst="rect">
            <a:avLst/>
          </a:prstGeom>
          <a:solidFill>
            <a:srgbClr val="A70163"/>
          </a:solidFill>
        </p:spPr>
        <p:txBody>
          <a:bodyPr wrap="none" lIns="36000" tIns="36000" rIns="36000" bIns="36000" rtlCol="0" anchor="ctr">
            <a:spAutoFit/>
          </a:bodyPr>
          <a:lstStyle/>
          <a:p>
            <a:pPr marR="0" algn="ctr" defTabSz="914400" eaLnBrk="1" fontAlgn="auto" latinLnBrk="0" hangingPunct="1">
              <a:spcBef>
                <a:spcPts val="0"/>
              </a:spcBef>
              <a:spcAft>
                <a:spcPts val="0"/>
              </a:spcAft>
              <a:buClrTx/>
              <a:buSzTx/>
              <a:buFontTx/>
              <a:buNone/>
              <a:tabLst/>
            </a:pPr>
            <a:r>
              <a:rPr kumimoji="0" lang="de-DE" b="1" i="0" u="none" strike="noStrike" kern="0" cap="none" spc="0" normalizeH="0" baseline="0" noProof="0" dirty="0">
                <a:ln>
                  <a:noFill/>
                </a:ln>
                <a:solidFill>
                  <a:schemeClr val="bg1"/>
                </a:solidFill>
                <a:effectLst/>
                <a:uLnTx/>
                <a:uFillTx/>
              </a:rPr>
              <a:t>OFFERING</a:t>
            </a:r>
            <a:endParaRPr kumimoji="0" lang="en-US" b="1" i="0" u="none" strike="noStrike" kern="0" cap="none" spc="0" normalizeH="0" baseline="0" noProof="0" dirty="0">
              <a:ln>
                <a:noFill/>
              </a:ln>
              <a:solidFill>
                <a:schemeClr val="bg1"/>
              </a:solidFill>
              <a:effectLst/>
              <a:uLnTx/>
              <a:uFillTx/>
            </a:endParaRPr>
          </a:p>
        </p:txBody>
      </p:sp>
      <p:cxnSp>
        <p:nvCxnSpPr>
          <p:cNvPr id="50" name="Gerader Verbinder 49">
            <a:extLst>
              <a:ext uri="{FF2B5EF4-FFF2-40B4-BE49-F238E27FC236}">
                <a16:creationId xmlns:a16="http://schemas.microsoft.com/office/drawing/2014/main" id="{ECB4F56B-73B1-41AA-BC9A-364DD7BAF515}"/>
              </a:ext>
            </a:extLst>
          </p:cNvPr>
          <p:cNvCxnSpPr>
            <a:cxnSpLocks/>
          </p:cNvCxnSpPr>
          <p:nvPr/>
        </p:nvCxnSpPr>
        <p:spPr>
          <a:xfrm>
            <a:off x="5273040" y="5219700"/>
            <a:ext cx="2560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15">
            <a:extLst>
              <a:ext uri="{FF2B5EF4-FFF2-40B4-BE49-F238E27FC236}">
                <a16:creationId xmlns:a16="http://schemas.microsoft.com/office/drawing/2014/main" id="{93CB1518-F601-4160-AC48-0400283A327C}"/>
              </a:ext>
            </a:extLst>
          </p:cNvPr>
          <p:cNvSpPr txBox="1"/>
          <p:nvPr/>
        </p:nvSpPr>
        <p:spPr>
          <a:xfrm>
            <a:off x="6125716" y="5033810"/>
            <a:ext cx="854969" cy="349702"/>
          </a:xfrm>
          <a:prstGeom prst="rect">
            <a:avLst/>
          </a:prstGeom>
          <a:solidFill>
            <a:srgbClr val="E20015"/>
          </a:solidFill>
        </p:spPr>
        <p:txBody>
          <a:bodyPr wrap="none" lIns="36000" tIns="36000" rIns="36000" bIns="36000" rtlCol="0" anchor="ctr">
            <a:spAutoFit/>
          </a:bodyPr>
          <a:lstStyle/>
          <a:p>
            <a:pPr marR="0" algn="ctr" defTabSz="914400" eaLnBrk="1" fontAlgn="auto" latinLnBrk="0" hangingPunct="1">
              <a:spcBef>
                <a:spcPts val="0"/>
              </a:spcBef>
              <a:spcAft>
                <a:spcPts val="0"/>
              </a:spcAft>
              <a:buClrTx/>
              <a:buSzTx/>
              <a:buFontTx/>
              <a:buNone/>
              <a:tabLst/>
            </a:pPr>
            <a:r>
              <a:rPr kumimoji="0" lang="de-DE" b="1" i="0" u="none" strike="noStrike" kern="0" cap="none" spc="0" normalizeH="0" baseline="0" noProof="0">
                <a:ln>
                  <a:noFill/>
                </a:ln>
                <a:solidFill>
                  <a:schemeClr val="bg1"/>
                </a:solidFill>
                <a:effectLst/>
                <a:uLnTx/>
                <a:uFillTx/>
              </a:rPr>
              <a:t>VALUE</a:t>
            </a:r>
            <a:endParaRPr kumimoji="0" lang="en-US" b="1" i="0" u="none" strike="noStrike" kern="0" cap="none" spc="0" normalizeH="0" baseline="0" noProof="0">
              <a:ln>
                <a:noFill/>
              </a:ln>
              <a:solidFill>
                <a:schemeClr val="bg1"/>
              </a:solidFill>
              <a:effectLst/>
              <a:uLnTx/>
              <a:uFillTx/>
            </a:endParaRPr>
          </a:p>
        </p:txBody>
      </p:sp>
      <p:sp>
        <p:nvSpPr>
          <p:cNvPr id="29" name="Freihandform: Form 28">
            <a:extLst>
              <a:ext uri="{FF2B5EF4-FFF2-40B4-BE49-F238E27FC236}">
                <a16:creationId xmlns:a16="http://schemas.microsoft.com/office/drawing/2014/main" id="{50E979E4-F581-4A56-A42C-450EE0B106C2}"/>
              </a:ext>
            </a:extLst>
          </p:cNvPr>
          <p:cNvSpPr/>
          <p:nvPr/>
        </p:nvSpPr>
        <p:spPr>
          <a:xfrm>
            <a:off x="8169613" y="1295994"/>
            <a:ext cx="2541250" cy="4114206"/>
          </a:xfrm>
          <a:custGeom>
            <a:avLst/>
            <a:gdLst>
              <a:gd name="connsiteX0" fmla="*/ 2541250 w 2541250"/>
              <a:gd name="connsiteY0" fmla="*/ 0 h 4114206"/>
              <a:gd name="connsiteX1" fmla="*/ 2541250 w 2541250"/>
              <a:gd name="connsiteY1" fmla="*/ 1311857 h 4114206"/>
              <a:gd name="connsiteX2" fmla="*/ 2541250 w 2541250"/>
              <a:gd name="connsiteY2" fmla="*/ 2946705 h 4114206"/>
              <a:gd name="connsiteX3" fmla="*/ 2541250 w 2541250"/>
              <a:gd name="connsiteY3" fmla="*/ 4114206 h 4114206"/>
              <a:gd name="connsiteX4" fmla="*/ 0 w 2541250"/>
              <a:gd name="connsiteY4" fmla="*/ 4114206 h 4114206"/>
              <a:gd name="connsiteX5" fmla="*/ 47840 w 2541250"/>
              <a:gd name="connsiteY5" fmla="*/ 2946705 h 4114206"/>
              <a:gd name="connsiteX6" fmla="*/ 46719 w 2541250"/>
              <a:gd name="connsiteY6" fmla="*/ 2946705 h 4114206"/>
              <a:gd name="connsiteX7" fmla="*/ 167464 w 2541250"/>
              <a:gd name="connsiteY7" fmla="*/ 2 h 411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1250" h="4114206">
                <a:moveTo>
                  <a:pt x="2541250" y="0"/>
                </a:moveTo>
                <a:lnTo>
                  <a:pt x="2541250" y="1311857"/>
                </a:lnTo>
                <a:lnTo>
                  <a:pt x="2541250" y="2946705"/>
                </a:lnTo>
                <a:lnTo>
                  <a:pt x="2541250" y="4114206"/>
                </a:lnTo>
                <a:lnTo>
                  <a:pt x="0" y="4114206"/>
                </a:lnTo>
                <a:lnTo>
                  <a:pt x="47840" y="2946705"/>
                </a:lnTo>
                <a:lnTo>
                  <a:pt x="46719" y="2946705"/>
                </a:lnTo>
                <a:lnTo>
                  <a:pt x="167464" y="2"/>
                </a:lnTo>
                <a:close/>
              </a:path>
            </a:pathLst>
          </a:custGeom>
          <a:noFill/>
          <a:ln w="9525" cap="flat" cmpd="sng" algn="ctr">
            <a:solidFill>
              <a:srgbClr val="FF0000"/>
            </a:solidFill>
            <a:prstDash val="solid"/>
          </a:ln>
          <a:effectLst/>
        </p:spPr>
        <p:txBody>
          <a:bodyPr wrap="square" lIns="144000" tIns="360000" rIns="36000" bIns="360000" rtlCol="0" anchor="ctr">
            <a:noAutofit/>
          </a:bodyPr>
          <a:lstStyle/>
          <a:p>
            <a:pPr marR="0" algn="ctr" defTabSz="914400" eaLnBrk="1" fontAlgn="auto" latinLnBrk="0" hangingPunct="1">
              <a:spcBef>
                <a:spcPts val="0"/>
              </a:spcBef>
              <a:spcAft>
                <a:spcPts val="1000"/>
              </a:spcAft>
              <a:buClrTx/>
              <a:buSzTx/>
              <a:tabLst/>
            </a:pPr>
            <a:r>
              <a:rPr kumimoji="0" lang="en-US" b="1" i="0" u="none" strike="noStrike" kern="0" cap="none" spc="0" normalizeH="0" baseline="0" noProof="0" dirty="0">
                <a:ln>
                  <a:noFill/>
                </a:ln>
                <a:solidFill>
                  <a:srgbClr val="E20015"/>
                </a:solidFill>
                <a:effectLst/>
                <a:uLnTx/>
                <a:uFillTx/>
              </a:rPr>
              <a:t>USPs</a:t>
            </a:r>
          </a:p>
          <a:p>
            <a:pPr marR="0" algn="ctr" defTabSz="914400" eaLnBrk="1" fontAlgn="auto" latinLnBrk="0" hangingPunct="1">
              <a:spcBef>
                <a:spcPts val="0"/>
              </a:spcBef>
              <a:spcAft>
                <a:spcPts val="1000"/>
              </a:spcAft>
              <a:buClrTx/>
              <a:buSzTx/>
              <a:tabLst/>
            </a:pPr>
            <a:r>
              <a:rPr lang="en-US" sz="1400" kern="0" dirty="0"/>
              <a:t>One </a:t>
            </a:r>
            <a:r>
              <a:rPr lang="en-US" sz="1400" b="1" kern="0" dirty="0"/>
              <a:t>cross-domain service </a:t>
            </a:r>
            <a:r>
              <a:rPr lang="en-US" sz="1400" kern="0" dirty="0"/>
              <a:t>which is accessible from connected devices &amp; apps</a:t>
            </a:r>
          </a:p>
          <a:p>
            <a:pPr marR="0" algn="ctr" defTabSz="914400" eaLnBrk="1" fontAlgn="auto" latinLnBrk="0" hangingPunct="1">
              <a:spcBef>
                <a:spcPts val="0"/>
              </a:spcBef>
              <a:spcAft>
                <a:spcPts val="1000"/>
              </a:spcAft>
              <a:buClrTx/>
              <a:buSzTx/>
              <a:tabLst/>
            </a:pPr>
            <a:r>
              <a:rPr lang="en-US" sz="1400" b="1" kern="0" dirty="0"/>
              <a:t>24/7 professional help </a:t>
            </a:r>
            <a:r>
              <a:rPr lang="en-US" sz="1400" kern="0" dirty="0"/>
              <a:t>everywhere</a:t>
            </a:r>
            <a:r>
              <a:rPr lang="en-US" sz="1400" kern="0" baseline="30000" dirty="0"/>
              <a:t>1</a:t>
            </a:r>
            <a:r>
              <a:rPr lang="en-US" sz="1400" kern="0" dirty="0"/>
              <a:t> and at any time</a:t>
            </a:r>
          </a:p>
          <a:p>
            <a:pPr marR="0" algn="ctr" defTabSz="914400" eaLnBrk="1" fontAlgn="auto" latinLnBrk="0" hangingPunct="1">
              <a:spcBef>
                <a:spcPts val="0"/>
              </a:spcBef>
              <a:spcAft>
                <a:spcPts val="1000"/>
              </a:spcAft>
              <a:buClrTx/>
              <a:buSzTx/>
              <a:tabLst/>
            </a:pPr>
            <a:r>
              <a:rPr lang="en-US" sz="1400" kern="0" dirty="0"/>
              <a:t>Better help: Important </a:t>
            </a:r>
            <a:r>
              <a:rPr lang="en-US" sz="1400" b="1" kern="0" dirty="0"/>
              <a:t>health &amp; context data</a:t>
            </a:r>
            <a:r>
              <a:rPr lang="en-US" sz="1400" kern="0" dirty="0"/>
              <a:t> is available for the first responders</a:t>
            </a:r>
          </a:p>
          <a:p>
            <a:pPr marR="0" algn="ctr" defTabSz="914400" eaLnBrk="1" fontAlgn="auto" latinLnBrk="0" hangingPunct="1">
              <a:spcBef>
                <a:spcPts val="0"/>
              </a:spcBef>
              <a:spcAft>
                <a:spcPts val="1000"/>
              </a:spcAft>
              <a:buClrTx/>
              <a:buSzTx/>
              <a:tabLst/>
            </a:pPr>
            <a:r>
              <a:rPr lang="en-US" sz="1400" b="1" kern="0" dirty="0"/>
              <a:t>Smart emergency</a:t>
            </a:r>
            <a:r>
              <a:rPr lang="en-US" sz="1400" kern="0" dirty="0"/>
              <a:t> </a:t>
            </a:r>
            <a:r>
              <a:rPr lang="en-US" sz="1400" b="1" kern="0" dirty="0"/>
              <a:t>detection</a:t>
            </a:r>
            <a:r>
              <a:rPr lang="en-US" sz="1400" kern="0" dirty="0"/>
              <a:t>, analysis and intervention based on real-time data </a:t>
            </a:r>
          </a:p>
        </p:txBody>
      </p:sp>
      <p:grpSp>
        <p:nvGrpSpPr>
          <p:cNvPr id="58" name="Grafik 11">
            <a:extLst>
              <a:ext uri="{FF2B5EF4-FFF2-40B4-BE49-F238E27FC236}">
                <a16:creationId xmlns:a16="http://schemas.microsoft.com/office/drawing/2014/main" id="{471A854F-305F-4DF5-866B-CF445315EA16}"/>
              </a:ext>
            </a:extLst>
          </p:cNvPr>
          <p:cNvGrpSpPr>
            <a:grpSpLocks noChangeAspect="1"/>
          </p:cNvGrpSpPr>
          <p:nvPr/>
        </p:nvGrpSpPr>
        <p:grpSpPr>
          <a:xfrm>
            <a:off x="396130" y="1461950"/>
            <a:ext cx="498878" cy="498878"/>
            <a:chOff x="1442113" y="3852992"/>
            <a:chExt cx="829526" cy="829526"/>
          </a:xfrm>
          <a:solidFill>
            <a:schemeClr val="bg1"/>
          </a:solidFill>
        </p:grpSpPr>
        <p:sp>
          <p:nvSpPr>
            <p:cNvPr id="59" name="Freihandform: Form 111">
              <a:extLst>
                <a:ext uri="{FF2B5EF4-FFF2-40B4-BE49-F238E27FC236}">
                  <a16:creationId xmlns:a16="http://schemas.microsoft.com/office/drawing/2014/main" id="{3DB7BF74-C38D-4113-8A39-DCDB00EEA25A}"/>
                </a:ext>
              </a:extLst>
            </p:cNvPr>
            <p:cNvSpPr/>
            <p:nvPr/>
          </p:nvSpPr>
          <p:spPr>
            <a:xfrm>
              <a:off x="1442113" y="3852992"/>
              <a:ext cx="829526" cy="829526"/>
            </a:xfrm>
            <a:custGeom>
              <a:avLst/>
              <a:gdLst>
                <a:gd name="connsiteX0" fmla="*/ 734128 w 829526"/>
                <a:gd name="connsiteY0" fmla="*/ 829527 h 829526"/>
                <a:gd name="connsiteX1" fmla="*/ 95398 w 829526"/>
                <a:gd name="connsiteY1" fmla="*/ 829527 h 829526"/>
                <a:gd name="connsiteX2" fmla="*/ 0 w 829526"/>
                <a:gd name="connsiteY2" fmla="*/ 734128 h 829526"/>
                <a:gd name="connsiteX3" fmla="*/ 0 w 829526"/>
                <a:gd name="connsiteY3" fmla="*/ 95398 h 829526"/>
                <a:gd name="connsiteX4" fmla="*/ 95398 w 829526"/>
                <a:gd name="connsiteY4" fmla="*/ 0 h 829526"/>
                <a:gd name="connsiteX5" fmla="*/ 620637 w 829526"/>
                <a:gd name="connsiteY5" fmla="*/ 0 h 829526"/>
                <a:gd name="connsiteX6" fmla="*/ 642568 w 829526"/>
                <a:gd name="connsiteY6" fmla="*/ 21931 h 829526"/>
                <a:gd name="connsiteX7" fmla="*/ 620637 w 829526"/>
                <a:gd name="connsiteY7" fmla="*/ 43861 h 829526"/>
                <a:gd name="connsiteX8" fmla="*/ 95398 w 829526"/>
                <a:gd name="connsiteY8" fmla="*/ 43861 h 829526"/>
                <a:gd name="connsiteX9" fmla="*/ 43861 w 829526"/>
                <a:gd name="connsiteY9" fmla="*/ 95398 h 829526"/>
                <a:gd name="connsiteX10" fmla="*/ 43861 w 829526"/>
                <a:gd name="connsiteY10" fmla="*/ 734128 h 829526"/>
                <a:gd name="connsiteX11" fmla="*/ 95398 w 829526"/>
                <a:gd name="connsiteY11" fmla="*/ 785666 h 829526"/>
                <a:gd name="connsiteX12" fmla="*/ 734128 w 829526"/>
                <a:gd name="connsiteY12" fmla="*/ 785666 h 829526"/>
                <a:gd name="connsiteX13" fmla="*/ 785666 w 829526"/>
                <a:gd name="connsiteY13" fmla="*/ 734128 h 829526"/>
                <a:gd name="connsiteX14" fmla="*/ 785666 w 829526"/>
                <a:gd name="connsiteY14" fmla="*/ 208889 h 829526"/>
                <a:gd name="connsiteX15" fmla="*/ 807596 w 829526"/>
                <a:gd name="connsiteY15" fmla="*/ 186959 h 829526"/>
                <a:gd name="connsiteX16" fmla="*/ 829527 w 829526"/>
                <a:gd name="connsiteY16" fmla="*/ 208889 h 829526"/>
                <a:gd name="connsiteX17" fmla="*/ 829527 w 829526"/>
                <a:gd name="connsiteY17" fmla="*/ 733580 h 829526"/>
                <a:gd name="connsiteX18" fmla="*/ 734128 w 829526"/>
                <a:gd name="connsiteY18" fmla="*/ 829527 h 8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526" h="829526">
                  <a:moveTo>
                    <a:pt x="734128" y="829527"/>
                  </a:moveTo>
                  <a:lnTo>
                    <a:pt x="95398" y="829527"/>
                  </a:lnTo>
                  <a:cubicBezTo>
                    <a:pt x="42765" y="829527"/>
                    <a:pt x="0" y="786762"/>
                    <a:pt x="0" y="734128"/>
                  </a:cubicBezTo>
                  <a:lnTo>
                    <a:pt x="0" y="95398"/>
                  </a:lnTo>
                  <a:cubicBezTo>
                    <a:pt x="0" y="42765"/>
                    <a:pt x="42765" y="0"/>
                    <a:pt x="95398" y="0"/>
                  </a:cubicBezTo>
                  <a:lnTo>
                    <a:pt x="620637" y="0"/>
                  </a:lnTo>
                  <a:cubicBezTo>
                    <a:pt x="632699" y="0"/>
                    <a:pt x="642568" y="9869"/>
                    <a:pt x="642568" y="21931"/>
                  </a:cubicBezTo>
                  <a:cubicBezTo>
                    <a:pt x="642568" y="33993"/>
                    <a:pt x="632699" y="43861"/>
                    <a:pt x="620637" y="43861"/>
                  </a:cubicBezTo>
                  <a:lnTo>
                    <a:pt x="95398" y="43861"/>
                  </a:lnTo>
                  <a:cubicBezTo>
                    <a:pt x="66888" y="43861"/>
                    <a:pt x="43861" y="66888"/>
                    <a:pt x="43861" y="95398"/>
                  </a:cubicBezTo>
                  <a:lnTo>
                    <a:pt x="43861" y="734128"/>
                  </a:lnTo>
                  <a:cubicBezTo>
                    <a:pt x="43861" y="762638"/>
                    <a:pt x="66888" y="785666"/>
                    <a:pt x="95398" y="785666"/>
                  </a:cubicBezTo>
                  <a:lnTo>
                    <a:pt x="734128" y="785666"/>
                  </a:lnTo>
                  <a:cubicBezTo>
                    <a:pt x="762638" y="785666"/>
                    <a:pt x="785666" y="762638"/>
                    <a:pt x="785666" y="734128"/>
                  </a:cubicBezTo>
                  <a:lnTo>
                    <a:pt x="785666" y="208889"/>
                  </a:lnTo>
                  <a:cubicBezTo>
                    <a:pt x="785666" y="196828"/>
                    <a:pt x="795534" y="186959"/>
                    <a:pt x="807596" y="186959"/>
                  </a:cubicBezTo>
                  <a:cubicBezTo>
                    <a:pt x="819658" y="186959"/>
                    <a:pt x="829527" y="196828"/>
                    <a:pt x="829527" y="208889"/>
                  </a:cubicBezTo>
                  <a:lnTo>
                    <a:pt x="829527" y="733580"/>
                  </a:lnTo>
                  <a:cubicBezTo>
                    <a:pt x="829527" y="786762"/>
                    <a:pt x="786762" y="829527"/>
                    <a:pt x="734128" y="829527"/>
                  </a:cubicBezTo>
                  <a:close/>
                </a:path>
              </a:pathLst>
            </a:custGeom>
            <a:grpFill/>
            <a:ln w="5425" cap="flat">
              <a:noFill/>
              <a:prstDash val="solid"/>
              <a:miter/>
            </a:ln>
          </p:spPr>
          <p:txBody>
            <a:bodyPr rtlCol="0" anchor="ctr"/>
            <a:lstStyle/>
            <a:p>
              <a:endParaRPr lang="en-US"/>
            </a:p>
          </p:txBody>
        </p:sp>
        <p:sp>
          <p:nvSpPr>
            <p:cNvPr id="60" name="Freihandform: Form 113">
              <a:extLst>
                <a:ext uri="{FF2B5EF4-FFF2-40B4-BE49-F238E27FC236}">
                  <a16:creationId xmlns:a16="http://schemas.microsoft.com/office/drawing/2014/main" id="{2E5B2037-123E-4EFF-B04D-9988AC84EDD5}"/>
                </a:ext>
              </a:extLst>
            </p:cNvPr>
            <p:cNvSpPr/>
            <p:nvPr/>
          </p:nvSpPr>
          <p:spPr>
            <a:xfrm>
              <a:off x="1577534" y="3988413"/>
              <a:ext cx="559231" cy="559231"/>
            </a:xfrm>
            <a:custGeom>
              <a:avLst/>
              <a:gdLst>
                <a:gd name="connsiteX0" fmla="*/ 378852 w 559231"/>
                <a:gd name="connsiteY0" fmla="*/ 559232 h 559231"/>
                <a:gd name="connsiteX1" fmla="*/ 179831 w 559231"/>
                <a:gd name="connsiteY1" fmla="*/ 559232 h 559231"/>
                <a:gd name="connsiteX2" fmla="*/ 179831 w 559231"/>
                <a:gd name="connsiteY2" fmla="*/ 378852 h 559231"/>
                <a:gd name="connsiteX3" fmla="*/ 0 w 559231"/>
                <a:gd name="connsiteY3" fmla="*/ 378852 h 559231"/>
                <a:gd name="connsiteX4" fmla="*/ 0 w 559231"/>
                <a:gd name="connsiteY4" fmla="*/ 179831 h 559231"/>
                <a:gd name="connsiteX5" fmla="*/ 179831 w 559231"/>
                <a:gd name="connsiteY5" fmla="*/ 179831 h 559231"/>
                <a:gd name="connsiteX6" fmla="*/ 179831 w 559231"/>
                <a:gd name="connsiteY6" fmla="*/ 0 h 559231"/>
                <a:gd name="connsiteX7" fmla="*/ 362404 w 559231"/>
                <a:gd name="connsiteY7" fmla="*/ 0 h 559231"/>
                <a:gd name="connsiteX8" fmla="*/ 362404 w 559231"/>
                <a:gd name="connsiteY8" fmla="*/ 32896 h 559231"/>
                <a:gd name="connsiteX9" fmla="*/ 212727 w 559231"/>
                <a:gd name="connsiteY9" fmla="*/ 32896 h 559231"/>
                <a:gd name="connsiteX10" fmla="*/ 212727 w 559231"/>
                <a:gd name="connsiteY10" fmla="*/ 212727 h 559231"/>
                <a:gd name="connsiteX11" fmla="*/ 32896 w 559231"/>
                <a:gd name="connsiteY11" fmla="*/ 212727 h 559231"/>
                <a:gd name="connsiteX12" fmla="*/ 32896 w 559231"/>
                <a:gd name="connsiteY12" fmla="*/ 345956 h 559231"/>
                <a:gd name="connsiteX13" fmla="*/ 212727 w 559231"/>
                <a:gd name="connsiteY13" fmla="*/ 345956 h 559231"/>
                <a:gd name="connsiteX14" fmla="*/ 212727 w 559231"/>
                <a:gd name="connsiteY14" fmla="*/ 526336 h 559231"/>
                <a:gd name="connsiteX15" fmla="*/ 345956 w 559231"/>
                <a:gd name="connsiteY15" fmla="*/ 526336 h 559231"/>
                <a:gd name="connsiteX16" fmla="*/ 345956 w 559231"/>
                <a:gd name="connsiteY16" fmla="*/ 345956 h 559231"/>
                <a:gd name="connsiteX17" fmla="*/ 526336 w 559231"/>
                <a:gd name="connsiteY17" fmla="*/ 345956 h 559231"/>
                <a:gd name="connsiteX18" fmla="*/ 526336 w 559231"/>
                <a:gd name="connsiteY18" fmla="*/ 196279 h 559231"/>
                <a:gd name="connsiteX19" fmla="*/ 559232 w 559231"/>
                <a:gd name="connsiteY19" fmla="*/ 196279 h 559231"/>
                <a:gd name="connsiteX20" fmla="*/ 559232 w 559231"/>
                <a:gd name="connsiteY20" fmla="*/ 378852 h 559231"/>
                <a:gd name="connsiteX21" fmla="*/ 378852 w 559231"/>
                <a:gd name="connsiteY21" fmla="*/ 378852 h 55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9231" h="559231">
                  <a:moveTo>
                    <a:pt x="378852" y="559232"/>
                  </a:moveTo>
                  <a:lnTo>
                    <a:pt x="179831" y="559232"/>
                  </a:lnTo>
                  <a:lnTo>
                    <a:pt x="179831" y="378852"/>
                  </a:lnTo>
                  <a:lnTo>
                    <a:pt x="0" y="378852"/>
                  </a:lnTo>
                  <a:lnTo>
                    <a:pt x="0" y="179831"/>
                  </a:lnTo>
                  <a:lnTo>
                    <a:pt x="179831" y="179831"/>
                  </a:lnTo>
                  <a:lnTo>
                    <a:pt x="179831" y="0"/>
                  </a:lnTo>
                  <a:lnTo>
                    <a:pt x="362404" y="0"/>
                  </a:lnTo>
                  <a:lnTo>
                    <a:pt x="362404" y="32896"/>
                  </a:lnTo>
                  <a:lnTo>
                    <a:pt x="212727" y="32896"/>
                  </a:lnTo>
                  <a:lnTo>
                    <a:pt x="212727" y="212727"/>
                  </a:lnTo>
                  <a:lnTo>
                    <a:pt x="32896" y="212727"/>
                  </a:lnTo>
                  <a:lnTo>
                    <a:pt x="32896" y="345956"/>
                  </a:lnTo>
                  <a:lnTo>
                    <a:pt x="212727" y="345956"/>
                  </a:lnTo>
                  <a:lnTo>
                    <a:pt x="212727" y="526336"/>
                  </a:lnTo>
                  <a:lnTo>
                    <a:pt x="345956" y="526336"/>
                  </a:lnTo>
                  <a:lnTo>
                    <a:pt x="345956" y="345956"/>
                  </a:lnTo>
                  <a:lnTo>
                    <a:pt x="526336" y="345956"/>
                  </a:lnTo>
                  <a:lnTo>
                    <a:pt x="526336" y="196279"/>
                  </a:lnTo>
                  <a:lnTo>
                    <a:pt x="559232" y="196279"/>
                  </a:lnTo>
                  <a:lnTo>
                    <a:pt x="559232" y="378852"/>
                  </a:lnTo>
                  <a:lnTo>
                    <a:pt x="378852" y="378852"/>
                  </a:lnTo>
                  <a:close/>
                </a:path>
              </a:pathLst>
            </a:custGeom>
            <a:grpFill/>
            <a:ln w="5425" cap="flat">
              <a:noFill/>
              <a:prstDash val="solid"/>
              <a:miter/>
            </a:ln>
          </p:spPr>
          <p:txBody>
            <a:bodyPr rtlCol="0" anchor="ctr"/>
            <a:lstStyle/>
            <a:p>
              <a:endParaRPr lang="en-US"/>
            </a:p>
          </p:txBody>
        </p:sp>
        <p:grpSp>
          <p:nvGrpSpPr>
            <p:cNvPr id="61" name="Grafik 11">
              <a:extLst>
                <a:ext uri="{FF2B5EF4-FFF2-40B4-BE49-F238E27FC236}">
                  <a16:creationId xmlns:a16="http://schemas.microsoft.com/office/drawing/2014/main" id="{2DBB3612-49E4-46A4-A725-5F67F07C9168}"/>
                </a:ext>
              </a:extLst>
            </p:cNvPr>
            <p:cNvGrpSpPr/>
            <p:nvPr/>
          </p:nvGrpSpPr>
          <p:grpSpPr>
            <a:xfrm>
              <a:off x="1966255" y="3987865"/>
              <a:ext cx="170510" cy="170510"/>
              <a:chOff x="1966255" y="3987865"/>
              <a:chExt cx="170510" cy="170510"/>
            </a:xfrm>
            <a:grpFill/>
          </p:grpSpPr>
          <p:sp>
            <p:nvSpPr>
              <p:cNvPr id="62" name="Freihandform: Form 117">
                <a:extLst>
                  <a:ext uri="{FF2B5EF4-FFF2-40B4-BE49-F238E27FC236}">
                    <a16:creationId xmlns:a16="http://schemas.microsoft.com/office/drawing/2014/main" id="{D72B0526-40EB-43F1-8088-42D7710EE3D1}"/>
                  </a:ext>
                </a:extLst>
              </p:cNvPr>
              <p:cNvSpPr/>
              <p:nvPr/>
            </p:nvSpPr>
            <p:spPr>
              <a:xfrm>
                <a:off x="1966255" y="4079425"/>
                <a:ext cx="78950" cy="78950"/>
              </a:xfrm>
              <a:custGeom>
                <a:avLst/>
                <a:gdLst>
                  <a:gd name="connsiteX0" fmla="*/ 78950 w 78950"/>
                  <a:gd name="connsiteY0" fmla="*/ 78950 h 78950"/>
                  <a:gd name="connsiteX1" fmla="*/ 46054 w 78950"/>
                  <a:gd name="connsiteY1" fmla="*/ 78950 h 78950"/>
                  <a:gd name="connsiteX2" fmla="*/ 0 w 78950"/>
                  <a:gd name="connsiteY2" fmla="*/ 32896 h 78950"/>
                  <a:gd name="connsiteX3" fmla="*/ 0 w 78950"/>
                  <a:gd name="connsiteY3" fmla="*/ 0 h 78950"/>
                  <a:gd name="connsiteX4" fmla="*/ 78950 w 78950"/>
                  <a:gd name="connsiteY4" fmla="*/ 78950 h 7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0" h="78950">
                    <a:moveTo>
                      <a:pt x="78950" y="78950"/>
                    </a:moveTo>
                    <a:lnTo>
                      <a:pt x="46054" y="78950"/>
                    </a:lnTo>
                    <a:cubicBezTo>
                      <a:pt x="46054" y="53730"/>
                      <a:pt x="25220" y="32896"/>
                      <a:pt x="0" y="32896"/>
                    </a:cubicBezTo>
                    <a:lnTo>
                      <a:pt x="0" y="0"/>
                    </a:lnTo>
                    <a:cubicBezTo>
                      <a:pt x="43861" y="0"/>
                      <a:pt x="78950" y="35637"/>
                      <a:pt x="78950" y="78950"/>
                    </a:cubicBezTo>
                    <a:close/>
                  </a:path>
                </a:pathLst>
              </a:custGeom>
              <a:grpFill/>
              <a:ln w="5425" cap="flat">
                <a:noFill/>
                <a:prstDash val="solid"/>
                <a:miter/>
              </a:ln>
            </p:spPr>
            <p:txBody>
              <a:bodyPr rtlCol="0" anchor="ctr"/>
              <a:lstStyle/>
              <a:p>
                <a:endParaRPr lang="en-US"/>
              </a:p>
            </p:txBody>
          </p:sp>
          <p:sp>
            <p:nvSpPr>
              <p:cNvPr id="63" name="Freihandform: Form 118">
                <a:extLst>
                  <a:ext uri="{FF2B5EF4-FFF2-40B4-BE49-F238E27FC236}">
                    <a16:creationId xmlns:a16="http://schemas.microsoft.com/office/drawing/2014/main" id="{ED4B1A05-9DD2-492D-B7F1-18E69F3E9556}"/>
                  </a:ext>
                </a:extLst>
              </p:cNvPr>
              <p:cNvSpPr/>
              <p:nvPr/>
            </p:nvSpPr>
            <p:spPr>
              <a:xfrm>
                <a:off x="1966803" y="4033919"/>
                <a:ext cx="124456" cy="124456"/>
              </a:xfrm>
              <a:custGeom>
                <a:avLst/>
                <a:gdLst>
                  <a:gd name="connsiteX0" fmla="*/ 124456 w 124456"/>
                  <a:gd name="connsiteY0" fmla="*/ 124456 h 124456"/>
                  <a:gd name="connsiteX1" fmla="*/ 91560 w 124456"/>
                  <a:gd name="connsiteY1" fmla="*/ 124456 h 124456"/>
                  <a:gd name="connsiteX2" fmla="*/ 0 w 124456"/>
                  <a:gd name="connsiteY2" fmla="*/ 32896 h 124456"/>
                  <a:gd name="connsiteX3" fmla="*/ 0 w 124456"/>
                  <a:gd name="connsiteY3" fmla="*/ 0 h 124456"/>
                  <a:gd name="connsiteX4" fmla="*/ 124456 w 124456"/>
                  <a:gd name="connsiteY4" fmla="*/ 124456 h 12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6" h="124456">
                    <a:moveTo>
                      <a:pt x="124456" y="124456"/>
                    </a:moveTo>
                    <a:lnTo>
                      <a:pt x="91560" y="124456"/>
                    </a:lnTo>
                    <a:cubicBezTo>
                      <a:pt x="91560" y="74016"/>
                      <a:pt x="50441" y="32896"/>
                      <a:pt x="0" y="32896"/>
                    </a:cubicBezTo>
                    <a:lnTo>
                      <a:pt x="0" y="0"/>
                    </a:lnTo>
                    <a:cubicBezTo>
                      <a:pt x="68533" y="0"/>
                      <a:pt x="124456" y="55923"/>
                      <a:pt x="124456" y="124456"/>
                    </a:cubicBezTo>
                    <a:close/>
                  </a:path>
                </a:pathLst>
              </a:custGeom>
              <a:grpFill/>
              <a:ln w="5425" cap="flat">
                <a:noFill/>
                <a:prstDash val="solid"/>
                <a:miter/>
              </a:ln>
            </p:spPr>
            <p:txBody>
              <a:bodyPr rtlCol="0" anchor="ctr"/>
              <a:lstStyle/>
              <a:p>
                <a:endParaRPr lang="en-US"/>
              </a:p>
            </p:txBody>
          </p:sp>
          <p:sp>
            <p:nvSpPr>
              <p:cNvPr id="64" name="Freihandform: Form 119">
                <a:extLst>
                  <a:ext uri="{FF2B5EF4-FFF2-40B4-BE49-F238E27FC236}">
                    <a16:creationId xmlns:a16="http://schemas.microsoft.com/office/drawing/2014/main" id="{47288F00-6AEF-47D9-AAFD-7C1D89D04FCE}"/>
                  </a:ext>
                </a:extLst>
              </p:cNvPr>
              <p:cNvSpPr/>
              <p:nvPr/>
            </p:nvSpPr>
            <p:spPr>
              <a:xfrm>
                <a:off x="1966255" y="3987865"/>
                <a:ext cx="170510" cy="170510"/>
              </a:xfrm>
              <a:custGeom>
                <a:avLst/>
                <a:gdLst>
                  <a:gd name="connsiteX0" fmla="*/ 170511 w 170510"/>
                  <a:gd name="connsiteY0" fmla="*/ 170511 h 170510"/>
                  <a:gd name="connsiteX1" fmla="*/ 137615 w 170510"/>
                  <a:gd name="connsiteY1" fmla="*/ 170511 h 170510"/>
                  <a:gd name="connsiteX2" fmla="*/ 0 w 170510"/>
                  <a:gd name="connsiteY2" fmla="*/ 32896 h 170510"/>
                  <a:gd name="connsiteX3" fmla="*/ 0 w 170510"/>
                  <a:gd name="connsiteY3" fmla="*/ 0 h 170510"/>
                  <a:gd name="connsiteX4" fmla="*/ 170511 w 170510"/>
                  <a:gd name="connsiteY4" fmla="*/ 170511 h 1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0" h="170510">
                    <a:moveTo>
                      <a:pt x="170511" y="170511"/>
                    </a:moveTo>
                    <a:lnTo>
                      <a:pt x="137615" y="170511"/>
                    </a:lnTo>
                    <a:cubicBezTo>
                      <a:pt x="137615" y="94850"/>
                      <a:pt x="76209" y="32896"/>
                      <a:pt x="0" y="32896"/>
                    </a:cubicBezTo>
                    <a:lnTo>
                      <a:pt x="0" y="0"/>
                    </a:lnTo>
                    <a:cubicBezTo>
                      <a:pt x="93754" y="548"/>
                      <a:pt x="170511" y="76757"/>
                      <a:pt x="170511" y="170511"/>
                    </a:cubicBezTo>
                    <a:close/>
                  </a:path>
                </a:pathLst>
              </a:custGeom>
              <a:grpFill/>
              <a:ln w="5425" cap="flat">
                <a:noFill/>
                <a:prstDash val="solid"/>
                <a:miter/>
              </a:ln>
            </p:spPr>
            <p:txBody>
              <a:bodyPr rtlCol="0" anchor="ctr"/>
              <a:lstStyle/>
              <a:p>
                <a:endParaRPr lang="en-US"/>
              </a:p>
            </p:txBody>
          </p:sp>
        </p:grpSp>
      </p:grpSp>
      <p:sp>
        <p:nvSpPr>
          <p:cNvPr id="68" name="Rectangle 17">
            <a:extLst>
              <a:ext uri="{FF2B5EF4-FFF2-40B4-BE49-F238E27FC236}">
                <a16:creationId xmlns:a16="http://schemas.microsoft.com/office/drawing/2014/main" id="{B68A6BC4-2F1C-4FFC-9048-70281DFC2C1F}"/>
              </a:ext>
            </a:extLst>
          </p:cNvPr>
          <p:cNvSpPr/>
          <p:nvPr/>
        </p:nvSpPr>
        <p:spPr>
          <a:xfrm>
            <a:off x="5301933" y="1421929"/>
            <a:ext cx="2881115" cy="3462486"/>
          </a:xfrm>
          <a:prstGeom prst="rect">
            <a:avLst/>
          </a:prstGeom>
        </p:spPr>
        <p:txBody>
          <a:bodyPr wrap="square" lIns="0" tIns="0" rIns="0" bIns="0">
            <a:spAutoFit/>
          </a:bodyPr>
          <a:lstStyle/>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Meaningful</a:t>
            </a:r>
            <a:br>
              <a:rPr lang="en-US" sz="1250" b="1" kern="0" dirty="0">
                <a:solidFill>
                  <a:schemeClr val="bg1"/>
                </a:solidFill>
                <a:latin typeface="Bosch Office Sans"/>
              </a:rPr>
            </a:br>
            <a:r>
              <a:rPr lang="en-US" sz="1250" kern="0" dirty="0">
                <a:solidFill>
                  <a:schemeClr val="bg1"/>
                </a:solidFill>
                <a:latin typeface="Bosch Office Sans"/>
              </a:rPr>
              <a:t>We enable our B2B partners to differentiate their products with a proven safety solution</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Easy-to-integrate</a:t>
            </a:r>
            <a:br>
              <a:rPr lang="en-US" sz="1250" b="1" kern="0" dirty="0">
                <a:solidFill>
                  <a:schemeClr val="bg1"/>
                </a:solidFill>
                <a:latin typeface="Bosch Office Sans"/>
              </a:rPr>
            </a:br>
            <a:r>
              <a:rPr lang="en-US" sz="1250" kern="0" dirty="0">
                <a:solidFill>
                  <a:schemeClr val="bg1"/>
                </a:solidFill>
                <a:latin typeface="Bosch Office Sans"/>
              </a:rPr>
              <a:t>A fully developed IT and service infrastructure that allows easy (API </a:t>
            </a:r>
            <a:br>
              <a:rPr lang="en-US" sz="1250" kern="0" dirty="0">
                <a:solidFill>
                  <a:schemeClr val="bg1"/>
                </a:solidFill>
                <a:latin typeface="Bosch Office Sans"/>
              </a:rPr>
            </a:br>
            <a:r>
              <a:rPr lang="en-US" sz="1250" kern="0" dirty="0">
                <a:solidFill>
                  <a:schemeClr val="bg1"/>
                </a:solidFill>
                <a:latin typeface="Bosch Office Sans"/>
              </a:rPr>
              <a:t>or SDK) integration</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Affordable and for all scales</a:t>
            </a:r>
            <a:br>
              <a:rPr lang="en-US" sz="1250" b="1" kern="0" dirty="0">
                <a:solidFill>
                  <a:schemeClr val="bg1"/>
                </a:solidFill>
                <a:latin typeface="Bosch Office Sans"/>
              </a:rPr>
            </a:br>
            <a:r>
              <a:rPr lang="en-US" sz="1250" kern="0" dirty="0">
                <a:solidFill>
                  <a:schemeClr val="bg1"/>
                </a:solidFill>
                <a:latin typeface="Bosch Office Sans"/>
              </a:rPr>
              <a:t>Leveraging Bosch </a:t>
            </a:r>
            <a:r>
              <a:rPr lang="en-US" sz="1250" kern="0" dirty="0" err="1">
                <a:solidFill>
                  <a:schemeClr val="bg1"/>
                </a:solidFill>
                <a:latin typeface="Bosch Office Sans"/>
              </a:rPr>
              <a:t>eCall</a:t>
            </a:r>
            <a:r>
              <a:rPr lang="en-US" sz="1250" kern="0" dirty="0">
                <a:solidFill>
                  <a:schemeClr val="bg1"/>
                </a:solidFill>
                <a:latin typeface="Bosch Office Sans"/>
              </a:rPr>
              <a:t> field experience and synergies from platform and resource sharing</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Enables service business</a:t>
            </a:r>
            <a:br>
              <a:rPr lang="en-US" sz="1250" b="1" kern="0" dirty="0">
                <a:solidFill>
                  <a:schemeClr val="bg1"/>
                </a:solidFill>
                <a:latin typeface="Bosch Office Sans"/>
              </a:rPr>
            </a:br>
            <a:r>
              <a:rPr lang="en-US" sz="1250" kern="0" dirty="0">
                <a:solidFill>
                  <a:schemeClr val="bg1"/>
                </a:solidFill>
                <a:latin typeface="Bosch Office Sans"/>
              </a:rPr>
              <a:t>Includes an E2E payment system </a:t>
            </a:r>
            <a:br>
              <a:rPr lang="en-US" sz="1250" kern="0" dirty="0">
                <a:solidFill>
                  <a:schemeClr val="bg1"/>
                </a:solidFill>
                <a:latin typeface="Bosch Office Sans"/>
              </a:rPr>
            </a:br>
            <a:r>
              <a:rPr lang="en-US" sz="1250" kern="0" dirty="0">
                <a:solidFill>
                  <a:schemeClr val="bg1"/>
                </a:solidFill>
                <a:latin typeface="Bosch Office Sans"/>
              </a:rPr>
              <a:t>including user data, subscription </a:t>
            </a:r>
            <a:br>
              <a:rPr lang="en-US" sz="1250" kern="0" dirty="0">
                <a:solidFill>
                  <a:schemeClr val="bg1"/>
                </a:solidFill>
                <a:latin typeface="Bosch Office Sans"/>
              </a:rPr>
            </a:br>
            <a:r>
              <a:rPr lang="en-US" sz="1250" kern="0" dirty="0">
                <a:solidFill>
                  <a:schemeClr val="bg1"/>
                </a:solidFill>
                <a:latin typeface="Bosch Office Sans"/>
              </a:rPr>
              <a:t>and recurring payments handling</a:t>
            </a:r>
          </a:p>
        </p:txBody>
      </p:sp>
      <p:sp>
        <p:nvSpPr>
          <p:cNvPr id="24" name="Textfeld 23">
            <a:extLst>
              <a:ext uri="{FF2B5EF4-FFF2-40B4-BE49-F238E27FC236}">
                <a16:creationId xmlns:a16="http://schemas.microsoft.com/office/drawing/2014/main" id="{359C6AB3-A8FD-4DA4-8414-FD55D0D899D4}"/>
              </a:ext>
            </a:extLst>
          </p:cNvPr>
          <p:cNvSpPr txBox="1"/>
          <p:nvPr/>
        </p:nvSpPr>
        <p:spPr>
          <a:xfrm>
            <a:off x="257175" y="5467986"/>
            <a:ext cx="3630802" cy="123111"/>
          </a:xfrm>
          <a:prstGeom prst="rect">
            <a:avLst/>
          </a:prstGeom>
          <a:noFill/>
        </p:spPr>
        <p:txBody>
          <a:bodyPr wrap="none" lIns="0" tIns="0" rIns="0" bIns="0" rtlCol="0" anchor="b">
            <a:spAutoFit/>
          </a:bodyPr>
          <a:lstStyle/>
          <a:p>
            <a:r>
              <a:rPr lang="en-US" sz="800" kern="0" dirty="0">
                <a:solidFill>
                  <a:srgbClr val="000000"/>
                </a:solidFill>
              </a:rPr>
              <a:t>1)</a:t>
            </a:r>
            <a:r>
              <a:rPr lang="en-US" sz="800" kern="0" baseline="30000" dirty="0">
                <a:solidFill>
                  <a:srgbClr val="000000"/>
                </a:solidFill>
              </a:rPr>
              <a:t> </a:t>
            </a:r>
            <a:r>
              <a:rPr lang="en-US" sz="800" dirty="0"/>
              <a:t>Available today for German users in 11 EU countries (global rollout possible)</a:t>
            </a:r>
          </a:p>
        </p:txBody>
      </p:sp>
    </p:spTree>
    <p:extLst>
      <p:ext uri="{BB962C8B-B14F-4D97-AF65-F5344CB8AC3E}">
        <p14:creationId xmlns:p14="http://schemas.microsoft.com/office/powerpoint/2010/main" val="3475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MLCOMPANYNAME_PREVIOUS" val="bosch"/>
  <p:tag name="MLTEMPLATEVERSION_PREVIOUS" val="1.0"/>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SHAPE_LOCKS" val="16"/>
</p:tagLst>
</file>

<file path=ppt/tags/tag32.xml><?xml version="1.0" encoding="utf-8"?>
<p:tagLst xmlns:a="http://schemas.openxmlformats.org/drawingml/2006/main" xmlns:r="http://schemas.openxmlformats.org/officeDocument/2006/relationships" xmlns:p="http://schemas.openxmlformats.org/presentationml/2006/main">
  <p:tag name="SHAPE_LOCKS" val="16"/>
</p:tagLst>
</file>

<file path=ppt/tags/tag33.xml><?xml version="1.0" encoding="utf-8"?>
<p:tagLst xmlns:a="http://schemas.openxmlformats.org/drawingml/2006/main" xmlns:r="http://schemas.openxmlformats.org/officeDocument/2006/relationships" xmlns:p="http://schemas.openxmlformats.org/presentationml/2006/main">
  <p:tag name="SHAPE_LOCKS" val="16"/>
</p:tagLst>
</file>

<file path=ppt/tags/tag34.xml><?xml version="1.0" encoding="utf-8"?>
<p:tagLst xmlns:a="http://schemas.openxmlformats.org/drawingml/2006/main" xmlns:r="http://schemas.openxmlformats.org/officeDocument/2006/relationships" xmlns:p="http://schemas.openxmlformats.org/presentationml/2006/main">
  <p:tag name="SHAPE_LOCKS" val="16"/>
</p:tagLst>
</file>

<file path=ppt/tags/tag35.xml><?xml version="1.0" encoding="utf-8"?>
<p:tagLst xmlns:a="http://schemas.openxmlformats.org/drawingml/2006/main" xmlns:r="http://schemas.openxmlformats.org/officeDocument/2006/relationships" xmlns:p="http://schemas.openxmlformats.org/presentationml/2006/main">
  <p:tag name="SHAPE_LOCKS" val="16"/>
</p:tagLst>
</file>

<file path=ppt/tags/tag36.xml><?xml version="1.0" encoding="utf-8"?>
<p:tagLst xmlns:a="http://schemas.openxmlformats.org/drawingml/2006/main" xmlns:r="http://schemas.openxmlformats.org/officeDocument/2006/relationships" xmlns:p="http://schemas.openxmlformats.org/presentationml/2006/main">
  <p:tag name="SHAPE_LOCKS" val="16"/>
</p:tagLst>
</file>

<file path=ppt/tags/tag37.xml><?xml version="1.0" encoding="utf-8"?>
<p:tagLst xmlns:a="http://schemas.openxmlformats.org/drawingml/2006/main" xmlns:r="http://schemas.openxmlformats.org/officeDocument/2006/relationships" xmlns:p="http://schemas.openxmlformats.org/presentationml/2006/main">
  <p:tag name="SHAPE_LOCKS" val="16"/>
</p:tagLst>
</file>

<file path=ppt/tags/tag38.xml><?xml version="1.0" encoding="utf-8"?>
<p:tagLst xmlns:a="http://schemas.openxmlformats.org/drawingml/2006/main" xmlns:r="http://schemas.openxmlformats.org/officeDocument/2006/relationships" xmlns:p="http://schemas.openxmlformats.org/presentationml/2006/main">
  <p:tag name="SHAPE_LOCKS" val="16"/>
</p:tagLst>
</file>

<file path=ppt/tags/tag39.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40.xml><?xml version="1.0" encoding="utf-8"?>
<p:tagLst xmlns:a="http://schemas.openxmlformats.org/drawingml/2006/main" xmlns:r="http://schemas.openxmlformats.org/officeDocument/2006/relationships" xmlns:p="http://schemas.openxmlformats.org/presentationml/2006/main">
  <p:tag name="SHAPE_LOCKS" val="16"/>
</p:tagLst>
</file>

<file path=ppt/tags/tag41.xml><?xml version="1.0" encoding="utf-8"?>
<p:tagLst xmlns:a="http://schemas.openxmlformats.org/drawingml/2006/main" xmlns:r="http://schemas.openxmlformats.org/officeDocument/2006/relationships" xmlns:p="http://schemas.openxmlformats.org/presentationml/2006/main">
  <p:tag name="SHAPE_LOCKS" val="16"/>
</p:tagLst>
</file>

<file path=ppt/tags/tag42.xml><?xml version="1.0" encoding="utf-8"?>
<p:tagLst xmlns:a="http://schemas.openxmlformats.org/drawingml/2006/main" xmlns:r="http://schemas.openxmlformats.org/officeDocument/2006/relationships" xmlns:p="http://schemas.openxmlformats.org/presentationml/2006/main">
  <p:tag name="SHAPE_LOCKS" val="16"/>
</p:tagLst>
</file>

<file path=ppt/tags/tag43.xml><?xml version="1.0" encoding="utf-8"?>
<p:tagLst xmlns:a="http://schemas.openxmlformats.org/drawingml/2006/main" xmlns:r="http://schemas.openxmlformats.org/officeDocument/2006/relationships" xmlns:p="http://schemas.openxmlformats.org/presentationml/2006/main">
  <p:tag name="SHAPE_LOCKS" val="16"/>
</p:tagLst>
</file>

<file path=ppt/tags/tag44.xml><?xml version="1.0" encoding="utf-8"?>
<p:tagLst xmlns:a="http://schemas.openxmlformats.org/drawingml/2006/main" xmlns:r="http://schemas.openxmlformats.org/officeDocument/2006/relationships" xmlns:p="http://schemas.openxmlformats.org/presentationml/2006/main">
  <p:tag name="SHAPE_LOCKS" val="16"/>
</p:tagLst>
</file>

<file path=ppt/tags/tag45.xml><?xml version="1.0" encoding="utf-8"?>
<p:tagLst xmlns:a="http://schemas.openxmlformats.org/drawingml/2006/main" xmlns:r="http://schemas.openxmlformats.org/officeDocument/2006/relationships" xmlns:p="http://schemas.openxmlformats.org/presentationml/2006/main">
  <p:tag name="SHAPE_LOCKS" val="16"/>
</p:tagLst>
</file>

<file path=ppt/tags/tag46.xml><?xml version="1.0" encoding="utf-8"?>
<p:tagLst xmlns:a="http://schemas.openxmlformats.org/drawingml/2006/main" xmlns:r="http://schemas.openxmlformats.org/officeDocument/2006/relationships" xmlns:p="http://schemas.openxmlformats.org/presentationml/2006/main">
  <p:tag name="SHAPE_LOCKS" val="16"/>
</p:tagLst>
</file>

<file path=ppt/tags/tag47.xml><?xml version="1.0" encoding="utf-8"?>
<p:tagLst xmlns:a="http://schemas.openxmlformats.org/drawingml/2006/main" xmlns:r="http://schemas.openxmlformats.org/officeDocument/2006/relationships" xmlns:p="http://schemas.openxmlformats.org/presentationml/2006/main">
  <p:tag name="SHAPE_LOCKS" val="16"/>
</p:tagLst>
</file>

<file path=ppt/tags/tag48.xml><?xml version="1.0" encoding="utf-8"?>
<p:tagLst xmlns:a="http://schemas.openxmlformats.org/drawingml/2006/main" xmlns:r="http://schemas.openxmlformats.org/officeDocument/2006/relationships" xmlns:p="http://schemas.openxmlformats.org/presentationml/2006/main">
  <p:tag name="SHAPE_LOCKS" val="16"/>
</p:tagLst>
</file>

<file path=ppt/tags/tag49.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50.xml><?xml version="1.0" encoding="utf-8"?>
<p:tagLst xmlns:a="http://schemas.openxmlformats.org/drawingml/2006/main" xmlns:r="http://schemas.openxmlformats.org/officeDocument/2006/relationships" xmlns:p="http://schemas.openxmlformats.org/presentationml/2006/main">
  <p:tag name="SHAPE_LOCKS" val="16"/>
</p:tagLst>
</file>

<file path=ppt/tags/tag51.xml><?xml version="1.0" encoding="utf-8"?>
<p:tagLst xmlns:a="http://schemas.openxmlformats.org/drawingml/2006/main" xmlns:r="http://schemas.openxmlformats.org/officeDocument/2006/relationships" xmlns:p="http://schemas.openxmlformats.org/presentationml/2006/main">
  <p:tag name="SHAPE_LOCKS" val="16"/>
</p:tagLst>
</file>

<file path=ppt/tags/tag52.xml><?xml version="1.0" encoding="utf-8"?>
<p:tagLst xmlns:a="http://schemas.openxmlformats.org/drawingml/2006/main" xmlns:r="http://schemas.openxmlformats.org/officeDocument/2006/relationships" xmlns:p="http://schemas.openxmlformats.org/presentationml/2006/main">
  <p:tag name="SHAPE_LOCKS" val="16"/>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QuKoTehOpKMocxSau77vg"/>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Bosch NG">
  <a:themeElements>
    <a:clrScheme name="Bosch Light Blue">
      <a:dk1>
        <a:sysClr val="windowText" lastClr="000000"/>
      </a:dk1>
      <a:lt1>
        <a:sysClr val="window" lastClr="FFFFFF"/>
      </a:lt1>
      <a:dk2>
        <a:srgbClr val="424C58"/>
      </a:dk2>
      <a:lt2>
        <a:srgbClr val="B2B3B5"/>
      </a:lt2>
      <a:accent1>
        <a:srgbClr val="0E78C5"/>
      </a:accent1>
      <a:accent2>
        <a:srgbClr val="6FB9E2"/>
      </a:accent2>
      <a:accent3>
        <a:srgbClr val="B2B3B5"/>
      </a:accent3>
      <a:accent4>
        <a:srgbClr val="424C58"/>
      </a:accent4>
      <a:accent5>
        <a:srgbClr val="08427E"/>
      </a:accent5>
      <a:accent6>
        <a:srgbClr val="6D9ABC"/>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ptx" id="{6D85BA78-7D2F-4CC1-B852-648408ADA362}" vid="{9DE09E84-564A-4D2B-9055-A5F85BDDC28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IOC/PAC</OrgInhalt>
      <Wert>IOC/PAC</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Bosch.IO GmbH 2020. All rights reserved, also regarding any disposal, exploitation, reproduction, editing, distribution as well as in the event of applications for industrial property rights.</OrgInhalt>
      <Wert>© Bosch.IO GmbH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2020-01-14</OrgInhalt>
      <Wert>2020-08-05</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Bosch.IO GmbH</OrgInhalt>
      <Wert>Bosch.IO GmbH</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A30C3842-1B84-490C-941A-8E5AFBA6E894}">
  <ds:schemaRefs/>
</ds:datastoreItem>
</file>

<file path=docProps/app.xml><?xml version="1.0" encoding="utf-8"?>
<Properties xmlns="http://schemas.openxmlformats.org/officeDocument/2006/extended-properties" xmlns:vt="http://schemas.openxmlformats.org/officeDocument/2006/docPropsVTypes">
  <Template>presentation_188</Template>
  <TotalTime>0</TotalTime>
  <Words>1453</Words>
  <Application>Microsoft Office PowerPoint</Application>
  <PresentationFormat>Benutzerdefiniert</PresentationFormat>
  <Paragraphs>198</Paragraphs>
  <Slides>14</Slides>
  <Notes>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14</vt:i4>
      </vt:variant>
    </vt:vector>
  </HeadingPairs>
  <TitlesOfParts>
    <vt:vector size="22" baseType="lpstr">
      <vt:lpstr>Arial</vt:lpstr>
      <vt:lpstr>Bosch Office Sans</vt:lpstr>
      <vt:lpstr>Calibri</vt:lpstr>
      <vt:lpstr>Times New Roman</vt:lpstr>
      <vt:lpstr>Wingdings</vt:lpstr>
      <vt:lpstr>Wingdings 3</vt:lpstr>
      <vt:lpstr>Bosch NG</vt:lpstr>
      <vt:lpstr>think-cell Folie</vt:lpstr>
      <vt:lpstr>What is Help Connect?</vt:lpstr>
      <vt:lpstr>How does the lifesaving service for motorcycles work</vt:lpstr>
      <vt:lpstr>How does the lifesaving service for motorcycles work</vt:lpstr>
      <vt:lpstr>How does the lifesaving service for motorcycles work</vt:lpstr>
      <vt:lpstr>How does the lifesaving service for motorcycles work</vt:lpstr>
      <vt:lpstr>How does the lifesaving service for motorcycles work</vt:lpstr>
      <vt:lpstr>One-stop service solution, one price, many devices and brands</vt:lpstr>
      <vt:lpstr>PowerPoint-Präsentation</vt:lpstr>
      <vt:lpstr>Summary of today’s offer, value proposition and USPs</vt:lpstr>
      <vt:lpstr>Our goal is fast, comprehensive, targeted and better first aid</vt:lpstr>
      <vt:lpstr>Easy integration into your product with fast time to market </vt:lpstr>
      <vt:lpstr>Device and user data is automatically transferred and assessed</vt:lpstr>
      <vt:lpstr>User Mgt. &amp; payment system are optional parts of the solution1</vt:lpstr>
      <vt:lpstr>PowerPoint-Präsentation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Connected Life Solutions     ”In a connected world, we are revolutionizing emergency calls with partners and users. We organize the fastest help when you can’t anymore – everywhere and everytime.”  Product Area Connected Life – Bosch.IO GmbH (IOC/PAC)</dc:title>
  <dc:creator>Ludwig Thomas (BHCS/PAC)</dc:creator>
  <cp:lastModifiedBy>Seidel Ludger (IOB/PAC2)</cp:lastModifiedBy>
  <cp:revision>128</cp:revision>
  <dcterms:created xsi:type="dcterms:W3CDTF">2020-01-14T15:55:26Z</dcterms:created>
  <dcterms:modified xsi:type="dcterms:W3CDTF">2022-11-08T11:27:00Z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